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heme/themeOverride1.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heme/themeOverride2.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2" r:id="rId1"/>
  </p:sldMasterIdLst>
  <p:notesMasterIdLst>
    <p:notesMasterId r:id="rId53"/>
  </p:notesMasterIdLst>
  <p:sldIdLst>
    <p:sldId id="256" r:id="rId2"/>
    <p:sldId id="257" r:id="rId3"/>
    <p:sldId id="281" r:id="rId4"/>
    <p:sldId id="336" r:id="rId5"/>
    <p:sldId id="337" r:id="rId6"/>
    <p:sldId id="338" r:id="rId7"/>
    <p:sldId id="340" r:id="rId8"/>
    <p:sldId id="341" r:id="rId9"/>
    <p:sldId id="342" r:id="rId10"/>
    <p:sldId id="343" r:id="rId11"/>
    <p:sldId id="344" r:id="rId12"/>
    <p:sldId id="349" r:id="rId13"/>
    <p:sldId id="350" r:id="rId14"/>
    <p:sldId id="351" r:id="rId15"/>
    <p:sldId id="352" r:id="rId16"/>
    <p:sldId id="345" r:id="rId17"/>
    <p:sldId id="272" r:id="rId18"/>
    <p:sldId id="353" r:id="rId19"/>
    <p:sldId id="354" r:id="rId20"/>
    <p:sldId id="275" r:id="rId21"/>
    <p:sldId id="355" r:id="rId22"/>
    <p:sldId id="277" r:id="rId23"/>
    <p:sldId id="278" r:id="rId24"/>
    <p:sldId id="309" r:id="rId25"/>
    <p:sldId id="346" r:id="rId26"/>
    <p:sldId id="364" r:id="rId27"/>
    <p:sldId id="365" r:id="rId28"/>
    <p:sldId id="366" r:id="rId29"/>
    <p:sldId id="286" r:id="rId30"/>
    <p:sldId id="311" r:id="rId31"/>
    <p:sldId id="357" r:id="rId32"/>
    <p:sldId id="313" r:id="rId33"/>
    <p:sldId id="367" r:id="rId34"/>
    <p:sldId id="347" r:id="rId35"/>
    <p:sldId id="315" r:id="rId36"/>
    <p:sldId id="368" r:id="rId37"/>
    <p:sldId id="317" r:id="rId38"/>
    <p:sldId id="369" r:id="rId39"/>
    <p:sldId id="358" r:id="rId40"/>
    <p:sldId id="320" r:id="rId41"/>
    <p:sldId id="322" r:id="rId42"/>
    <p:sldId id="323" r:id="rId43"/>
    <p:sldId id="324" r:id="rId44"/>
    <p:sldId id="348" r:id="rId45"/>
    <p:sldId id="325" r:id="rId46"/>
    <p:sldId id="359" r:id="rId47"/>
    <p:sldId id="360" r:id="rId48"/>
    <p:sldId id="361" r:id="rId49"/>
    <p:sldId id="362" r:id="rId50"/>
    <p:sldId id="363" r:id="rId51"/>
    <p:sldId id="261" r:id="rId52"/>
  </p:sldIdLst>
  <p:sldSz cx="9144000" cy="6858000" type="screen4x3"/>
  <p:notesSz cx="6742113" cy="9872663"/>
  <p:embeddedFontLst>
    <p:embeddedFont>
      <p:font typeface="Calibri" panose="020F0502020204030204" pitchFamily="34" charset="0"/>
      <p:regular r:id="rId54"/>
      <p:bold r:id="rId55"/>
      <p:italic r:id="rId56"/>
      <p:boldItalic r:id="rId57"/>
    </p:embeddedFont>
  </p:embeddedFontLst>
  <p:defaultTextStyle>
    <a:defPPr>
      <a:defRPr lang="en-US"/>
    </a:defPPr>
    <a:lvl1pPr algn="l" rtl="0" fontAlgn="base">
      <a:spcBef>
        <a:spcPct val="0"/>
      </a:spcBef>
      <a:spcAft>
        <a:spcPct val="0"/>
      </a:spcAft>
      <a:buFont typeface="Wingdings" pitchFamily="2" charset="2"/>
      <a:defRPr sz="1400" kern="1200">
        <a:solidFill>
          <a:schemeClr val="tx1"/>
        </a:solidFill>
        <a:latin typeface="Arial" charset="0"/>
        <a:ea typeface="+mn-ea"/>
        <a:cs typeface="+mn-cs"/>
      </a:defRPr>
    </a:lvl1pPr>
    <a:lvl2pPr marL="457200" algn="l" rtl="0" fontAlgn="base">
      <a:spcBef>
        <a:spcPct val="0"/>
      </a:spcBef>
      <a:spcAft>
        <a:spcPct val="0"/>
      </a:spcAft>
      <a:buFont typeface="Wingdings" pitchFamily="2" charset="2"/>
      <a:defRPr sz="1400" kern="1200">
        <a:solidFill>
          <a:schemeClr val="tx1"/>
        </a:solidFill>
        <a:latin typeface="Arial" charset="0"/>
        <a:ea typeface="+mn-ea"/>
        <a:cs typeface="+mn-cs"/>
      </a:defRPr>
    </a:lvl2pPr>
    <a:lvl3pPr marL="914400" algn="l" rtl="0" fontAlgn="base">
      <a:spcBef>
        <a:spcPct val="0"/>
      </a:spcBef>
      <a:spcAft>
        <a:spcPct val="0"/>
      </a:spcAft>
      <a:buFont typeface="Wingdings" pitchFamily="2" charset="2"/>
      <a:defRPr sz="1400" kern="1200">
        <a:solidFill>
          <a:schemeClr val="tx1"/>
        </a:solidFill>
        <a:latin typeface="Arial" charset="0"/>
        <a:ea typeface="+mn-ea"/>
        <a:cs typeface="+mn-cs"/>
      </a:defRPr>
    </a:lvl3pPr>
    <a:lvl4pPr marL="1371600" algn="l" rtl="0" fontAlgn="base">
      <a:spcBef>
        <a:spcPct val="0"/>
      </a:spcBef>
      <a:spcAft>
        <a:spcPct val="0"/>
      </a:spcAft>
      <a:buFont typeface="Wingdings" pitchFamily="2" charset="2"/>
      <a:defRPr sz="1400" kern="1200">
        <a:solidFill>
          <a:schemeClr val="tx1"/>
        </a:solidFill>
        <a:latin typeface="Arial" charset="0"/>
        <a:ea typeface="+mn-ea"/>
        <a:cs typeface="+mn-cs"/>
      </a:defRPr>
    </a:lvl4pPr>
    <a:lvl5pPr marL="1828800" algn="l" rtl="0" fontAlgn="base">
      <a:spcBef>
        <a:spcPct val="0"/>
      </a:spcBef>
      <a:spcAft>
        <a:spcPct val="0"/>
      </a:spcAft>
      <a:buFont typeface="Wingdings" pitchFamily="2" charset="2"/>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687C"/>
    <a:srgbClr val="0F82F0"/>
    <a:srgbClr val="369AD6"/>
    <a:srgbClr val="45A912"/>
    <a:srgbClr val="7E858D"/>
    <a:srgbClr val="FDD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1729" autoAdjust="0"/>
  </p:normalViewPr>
  <p:slideViewPr>
    <p:cSldViewPr snapToGrid="0" snapToObjects="1">
      <p:cViewPr>
        <p:scale>
          <a:sx n="75" d="100"/>
          <a:sy n="75" d="100"/>
        </p:scale>
        <p:origin x="-266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000"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9525" y="0"/>
            <a:ext cx="2921000" cy="493713"/>
          </a:xfrm>
          <a:prstGeom prst="rect">
            <a:avLst/>
          </a:prstGeom>
        </p:spPr>
        <p:txBody>
          <a:bodyPr vert="horz" lIns="91440" tIns="45720" rIns="91440" bIns="45720" rtlCol="0"/>
          <a:lstStyle>
            <a:lvl1pPr algn="r">
              <a:defRPr sz="1200"/>
            </a:lvl1pPr>
          </a:lstStyle>
          <a:p>
            <a:fld id="{DD73E6C0-0935-044F-B4D0-AA99FB71F6A8}" type="datetimeFigureOut">
              <a:rPr lang="en-US" smtClean="0"/>
              <a:t>10/7/2014</a:t>
            </a:fld>
            <a:endParaRPr lang="en-US"/>
          </a:p>
        </p:txBody>
      </p:sp>
      <p:sp>
        <p:nvSpPr>
          <p:cNvPr id="4" name="Slide Image Placeholder 3"/>
          <p:cNvSpPr>
            <a:spLocks noGrp="1" noRot="1" noChangeAspect="1"/>
          </p:cNvSpPr>
          <p:nvPr>
            <p:ph type="sldImg" idx="2"/>
          </p:nvPr>
        </p:nvSpPr>
        <p:spPr>
          <a:xfrm>
            <a:off x="903288" y="739775"/>
            <a:ext cx="4935537" cy="37036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4688" y="4689475"/>
            <a:ext cx="5392737" cy="4443413"/>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377363"/>
            <a:ext cx="2921000" cy="4937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9525" y="9377363"/>
            <a:ext cx="2921000" cy="493712"/>
          </a:xfrm>
          <a:prstGeom prst="rect">
            <a:avLst/>
          </a:prstGeom>
        </p:spPr>
        <p:txBody>
          <a:bodyPr vert="horz" lIns="91440" tIns="45720" rIns="91440" bIns="45720" rtlCol="0" anchor="b"/>
          <a:lstStyle>
            <a:lvl1pPr algn="r">
              <a:defRPr sz="1200"/>
            </a:lvl1pPr>
          </a:lstStyle>
          <a:p>
            <a:fld id="{ED7B24FE-57DF-FF46-96B6-ACE342584B9A}" type="slidenum">
              <a:rPr lang="en-US" smtClean="0"/>
              <a:t>‹#›</a:t>
            </a:fld>
            <a:endParaRPr lang="en-US"/>
          </a:p>
        </p:txBody>
      </p:sp>
    </p:spTree>
    <p:extLst>
      <p:ext uri="{BB962C8B-B14F-4D97-AF65-F5344CB8AC3E}">
        <p14:creationId xmlns:p14="http://schemas.microsoft.com/office/powerpoint/2010/main" val="3755473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7B24FE-57DF-FF46-96B6-ACE342584B9A}" type="slidenum">
              <a:rPr lang="en-US" smtClean="0"/>
              <a:t>1</a:t>
            </a:fld>
            <a:endParaRPr lang="en-US"/>
          </a:p>
        </p:txBody>
      </p:sp>
    </p:spTree>
    <p:extLst>
      <p:ext uri="{BB962C8B-B14F-4D97-AF65-F5344CB8AC3E}">
        <p14:creationId xmlns:p14="http://schemas.microsoft.com/office/powerpoint/2010/main" val="2911369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smtClean="0"/>
          </a:p>
          <a:p>
            <a:r>
              <a:rPr lang="pl-PL" b="1" dirty="0" smtClean="0"/>
              <a:t>TALK TRACK:</a:t>
            </a:r>
          </a:p>
          <a:p>
            <a:endParaRPr lang="pl-PL" dirty="0" smtClean="0"/>
          </a:p>
          <a:p>
            <a:r>
              <a:rPr lang="en-US" sz="1200" b="0" i="0" u="none" strike="noStrike" kern="1200" baseline="0" dirty="0" smtClean="0">
                <a:solidFill>
                  <a:schemeClr val="tx1"/>
                </a:solidFill>
                <a:latin typeface="+mn-lt"/>
                <a:ea typeface="+mn-ea"/>
                <a:cs typeface="+mn-cs"/>
              </a:rPr>
              <a:t>You typically need to decide whether you want to realize your</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product using green field development or want to buy an out</a:t>
            </a:r>
            <a:r>
              <a:rPr lang="pl-PL" sz="1200" b="0" i="0"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of</a:t>
            </a:r>
            <a:r>
              <a:rPr lang="pl-PL" sz="1200" b="0" i="0"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the</a:t>
            </a:r>
            <a:r>
              <a:rPr lang="pl-PL" sz="1200" b="0" i="0"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box solution.</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Both choices have advantages and disadvantages.</a:t>
            </a:r>
          </a:p>
          <a:p>
            <a:r>
              <a:rPr lang="en-US" sz="1200" b="0" i="0" u="none" strike="noStrike" kern="1200" baseline="0" dirty="0" smtClean="0">
                <a:solidFill>
                  <a:schemeClr val="tx1"/>
                </a:solidFill>
                <a:latin typeface="+mn-lt"/>
                <a:ea typeface="+mn-ea"/>
                <a:cs typeface="+mn-cs"/>
              </a:rPr>
              <a:t>Green field development typically involves high risk,</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high cost and will take considerably longer than an out-of the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box solution. Yet out of the box solutions often are too inflexible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and have limited extensibility. In addition, out-of the box</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solutions tend to result in a lot of vendor lock-in.</a:t>
            </a:r>
            <a:endParaRPr lang="pl-PL" sz="1200" b="0" i="0" u="none" strike="noStrike" kern="1200" baseline="0" dirty="0" smtClean="0">
              <a:solidFill>
                <a:schemeClr val="tx1"/>
              </a:solidFill>
              <a:latin typeface="+mn-lt"/>
              <a:ea typeface="+mn-ea"/>
              <a:cs typeface="+mn-cs"/>
            </a:endParaRPr>
          </a:p>
          <a:p>
            <a:endParaRPr lang="pl-PL"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hybris offers </a:t>
            </a:r>
            <a:r>
              <a:rPr lang="pl-PL" sz="1200" b="0" i="0" u="none" strike="noStrike" kern="1200" baseline="0" dirty="0" err="1" smtClean="0">
                <a:solidFill>
                  <a:schemeClr val="tx1"/>
                </a:solidFill>
                <a:latin typeface="+mn-lt"/>
                <a:ea typeface="+mn-ea"/>
                <a:cs typeface="+mn-cs"/>
              </a:rPr>
              <a:t>framework</a:t>
            </a:r>
            <a:r>
              <a:rPr lang="en-US" sz="1200" b="0" i="0" u="none" strike="noStrike" kern="1200" baseline="0" dirty="0" smtClean="0">
                <a:solidFill>
                  <a:schemeClr val="tx1"/>
                </a:solidFill>
                <a:latin typeface="+mn-lt"/>
                <a:ea typeface="+mn-ea"/>
                <a:cs typeface="+mn-cs"/>
              </a:rPr>
              <a:t>, that tries to minimize the disadvantages</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of both solutions while maximizing the advantages</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by using our carefully chosen design approach. The hybris</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Platform and its modules are built for extensibility and flexibility.</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Existing features can easily be customized or completely</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replaced. Our solution offers you a shorter time to market and</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is based on standard technologies for which it is easy to find</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developer support.</a:t>
            </a:r>
            <a:endParaRPr lang="pl-PL" sz="1200" b="0" i="0" u="none" strike="noStrike" kern="1200" baseline="0" dirty="0" smtClean="0">
              <a:solidFill>
                <a:schemeClr val="tx1"/>
              </a:solidFill>
              <a:latin typeface="+mn-lt"/>
              <a:ea typeface="+mn-ea"/>
              <a:cs typeface="+mn-cs"/>
            </a:endParaRPr>
          </a:p>
          <a:p>
            <a:endParaRPr lang="pl-PL" sz="1200" b="0" i="0" u="none" strike="noStrike" kern="1200" baseline="0" dirty="0" smtClean="0">
              <a:solidFill>
                <a:schemeClr val="tx1"/>
              </a:solidFill>
              <a:latin typeface="+mn-lt"/>
              <a:ea typeface="+mn-ea"/>
              <a:cs typeface="+mn-cs"/>
            </a:endParaRPr>
          </a:p>
          <a:p>
            <a:r>
              <a:rPr lang="pl-PL" sz="1200" b="0" i="0" u="none" strike="noStrike" kern="1200" baseline="0" dirty="0" smtClean="0">
                <a:solidFill>
                  <a:schemeClr val="tx1"/>
                </a:solidFill>
                <a:latin typeface="+mn-lt"/>
                <a:ea typeface="+mn-ea"/>
                <a:cs typeface="+mn-cs"/>
              </a:rPr>
              <a:t>[</a:t>
            </a:r>
            <a:r>
              <a:rPr lang="pl-PL" sz="1200" b="0" i="0" u="none" strike="noStrike" kern="1200" baseline="0" dirty="0" err="1" smtClean="0">
                <a:solidFill>
                  <a:schemeClr val="tx1"/>
                </a:solidFill>
                <a:latin typeface="+mn-lt"/>
                <a:ea typeface="+mn-ea"/>
                <a:cs typeface="+mn-cs"/>
              </a:rPr>
              <a:t>click</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To make things even more simple, hybris introduced the hybris</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Commerce Accelerator, which helps our partners to further reduce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time and cost required for ecommerce projects. The hybris</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Commerce Accelerator </a:t>
            </a:r>
            <a:r>
              <a:rPr lang="pl-PL" sz="1200" b="0" i="0" u="none" strike="noStrike" kern="1200" baseline="0" dirty="0" err="1" smtClean="0">
                <a:solidFill>
                  <a:schemeClr val="tx1"/>
                </a:solidFill>
                <a:latin typeface="+mn-lt"/>
                <a:ea typeface="+mn-ea"/>
                <a:cs typeface="+mn-cs"/>
              </a:rPr>
              <a:t>applications</a:t>
            </a:r>
            <a:r>
              <a:rPr lang="pl-PL" sz="1200" b="0" i="0" u="none" strike="noStrike" kern="1200" baseline="0" dirty="0" smtClean="0">
                <a:solidFill>
                  <a:schemeClr val="tx1"/>
                </a:solidFill>
                <a:latin typeface="+mn-lt"/>
                <a:ea typeface="+mn-ea"/>
                <a:cs typeface="+mn-cs"/>
              </a:rPr>
              <a:t> </a:t>
            </a:r>
            <a:r>
              <a:rPr lang="pl-PL" sz="1200" b="0" i="0" u="none" strike="noStrike" kern="1200" baseline="0" dirty="0" err="1" smtClean="0">
                <a:solidFill>
                  <a:schemeClr val="tx1"/>
                </a:solidFill>
                <a:latin typeface="+mn-lt"/>
                <a:ea typeface="+mn-ea"/>
                <a:cs typeface="+mn-cs"/>
              </a:rPr>
              <a:t>are</a:t>
            </a:r>
            <a:r>
              <a:rPr lang="en-US" sz="1200" b="0" i="0" u="none" strike="noStrike" kern="1200" baseline="0" dirty="0" smtClean="0">
                <a:solidFill>
                  <a:schemeClr val="tx1"/>
                </a:solidFill>
                <a:latin typeface="+mn-lt"/>
                <a:ea typeface="+mn-ea"/>
                <a:cs typeface="+mn-cs"/>
              </a:rPr>
              <a:t> “best-practices” reference implementation</a:t>
            </a:r>
            <a:r>
              <a:rPr lang="pl-PL" sz="1200" b="0" i="0" u="none" strike="noStrike" kern="1200" baseline="0" dirty="0" smtClean="0">
                <a:solidFill>
                  <a:schemeClr val="tx1"/>
                </a:solidFill>
                <a:latin typeface="+mn-lt"/>
                <a:ea typeface="+mn-ea"/>
                <a:cs typeface="+mn-cs"/>
              </a:rPr>
              <a:t>s </a:t>
            </a:r>
            <a:r>
              <a:rPr lang="en-US" sz="1200" b="0" i="0" u="none" strike="noStrike" kern="1200" baseline="0" dirty="0" smtClean="0">
                <a:solidFill>
                  <a:schemeClr val="tx1"/>
                </a:solidFill>
                <a:latin typeface="+mn-lt"/>
                <a:ea typeface="+mn-ea"/>
                <a:cs typeface="+mn-cs"/>
              </a:rPr>
              <a:t>and allow our partners to reduce the implementation time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to 3 – 4 months for a typical client project.</a:t>
            </a:r>
            <a:endParaRPr lang="pl-PL" sz="1200" b="0" i="0" u="none" strike="noStrike" kern="1200" baseline="0" dirty="0" smtClean="0">
              <a:solidFill>
                <a:schemeClr val="tx1"/>
              </a:solidFill>
              <a:latin typeface="+mn-lt"/>
              <a:ea typeface="+mn-ea"/>
              <a:cs typeface="+mn-cs"/>
            </a:endParaRPr>
          </a:p>
          <a:p>
            <a:endParaRPr lang="pl-PL"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D7B24FE-57DF-FF46-96B6-ACE342584B9A}" type="slidenum">
              <a:rPr lang="en-US" smtClean="0"/>
              <a:t>10</a:t>
            </a:fld>
            <a:endParaRPr lang="en-US"/>
          </a:p>
        </p:txBody>
      </p:sp>
    </p:spTree>
    <p:extLst>
      <p:ext uri="{BB962C8B-B14F-4D97-AF65-F5344CB8AC3E}">
        <p14:creationId xmlns:p14="http://schemas.microsoft.com/office/powerpoint/2010/main" val="4108913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sz="1200" b="0" i="0" u="none" strike="noStrike" kern="1200" baseline="0" dirty="0" smtClean="0">
              <a:solidFill>
                <a:schemeClr val="tx1"/>
              </a:solidFill>
              <a:latin typeface="+mn-lt"/>
              <a:ea typeface="+mn-ea"/>
              <a:cs typeface="+mn-cs"/>
            </a:endParaRPr>
          </a:p>
          <a:p>
            <a:r>
              <a:rPr lang="pl-PL" sz="1200" b="1" i="0" u="none" strike="noStrike" kern="1200" baseline="0" dirty="0" smtClean="0">
                <a:solidFill>
                  <a:schemeClr val="tx1"/>
                </a:solidFill>
                <a:latin typeface="+mn-lt"/>
                <a:ea typeface="+mn-ea"/>
                <a:cs typeface="+mn-cs"/>
              </a:rPr>
              <a:t>TALK TRACK</a:t>
            </a:r>
          </a:p>
          <a:p>
            <a:endParaRPr lang="pl-PL"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This </a:t>
            </a:r>
            <a:r>
              <a:rPr lang="pl-PL" sz="1200" b="0" i="0" u="none" strike="noStrike" kern="1200" baseline="0" dirty="0" smtClean="0">
                <a:solidFill>
                  <a:schemeClr val="tx1"/>
                </a:solidFill>
                <a:latin typeface="+mn-lt"/>
                <a:ea typeface="+mn-ea"/>
                <a:cs typeface="+mn-cs"/>
              </a:rPr>
              <a:t>part</a:t>
            </a:r>
            <a:r>
              <a:rPr lang="en-US" sz="1200" b="0" i="0" u="none" strike="noStrike" kern="1200" baseline="0" dirty="0" smtClean="0">
                <a:solidFill>
                  <a:schemeClr val="tx1"/>
                </a:solidFill>
                <a:latin typeface="+mn-lt"/>
                <a:ea typeface="+mn-ea"/>
                <a:cs typeface="+mn-cs"/>
              </a:rPr>
              <a:t> will give you a broad overview of the hybris architecture. Later we will dive into individual topics, but before we do</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this we would like you to understand the lean and lightweight approach we have taken for the design of the hybris Commerce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Suite. </a:t>
            </a:r>
            <a:endParaRPr lang="pl-PL" sz="1200" b="0" i="0" u="none" strike="noStrike" kern="1200" baseline="0" dirty="0" smtClean="0">
              <a:solidFill>
                <a:schemeClr val="tx1"/>
              </a:solidFill>
              <a:latin typeface="+mn-lt"/>
              <a:ea typeface="+mn-ea"/>
              <a:cs typeface="+mn-cs"/>
            </a:endParaRPr>
          </a:p>
          <a:p>
            <a:endParaRPr lang="pl-PL"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You will find out that our architecture is based heavily on Spring, an open source framework primarily known for its dependency</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injection (DI) and aspect-oriented programming (AOP) features. The hybris extension concept is based on this Spring</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foundation and allows the hybris Platform to be highly extensible and flexible as you will see.</a:t>
            </a:r>
            <a:endParaRPr lang="pl-PL" sz="1200" b="0" i="0" u="none" strike="noStrike" kern="1200" baseline="0" dirty="0" smtClean="0">
              <a:solidFill>
                <a:schemeClr val="tx1"/>
              </a:solidFill>
              <a:latin typeface="+mn-lt"/>
              <a:ea typeface="+mn-ea"/>
              <a:cs typeface="+mn-cs"/>
            </a:endParaRPr>
          </a:p>
          <a:p>
            <a:endParaRPr lang="pl-PL" sz="1200" b="0" i="0" u="none" strike="noStrike" kern="1200" baseline="0" dirty="0" smtClean="0">
              <a:solidFill>
                <a:schemeClr val="tx1"/>
              </a:solidFill>
              <a:latin typeface="+mn-lt"/>
              <a:ea typeface="+mn-ea"/>
              <a:cs typeface="+mn-cs"/>
            </a:endParaRPr>
          </a:p>
          <a:p>
            <a:r>
              <a:rPr lang="pl-PL" sz="1200" b="1" i="0" u="none" strike="noStrike" kern="1200" baseline="0" dirty="0" smtClean="0">
                <a:solidFill>
                  <a:schemeClr val="tx1"/>
                </a:solidFill>
                <a:latin typeface="+mn-lt"/>
                <a:ea typeface="+mn-ea"/>
                <a:cs typeface="+mn-cs"/>
              </a:rPr>
              <a:t>----------------------------------------------</a:t>
            </a:r>
          </a:p>
          <a:p>
            <a:endParaRPr lang="pl-PL" sz="1200" b="1" i="0" u="none" strike="noStrike" kern="1200" baseline="0" dirty="0" smtClean="0">
              <a:solidFill>
                <a:schemeClr val="tx1"/>
              </a:solidFill>
              <a:latin typeface="+mn-lt"/>
              <a:ea typeface="+mn-ea"/>
              <a:cs typeface="+mn-cs"/>
            </a:endParaRPr>
          </a:p>
          <a:p>
            <a:r>
              <a:rPr lang="pl-PL" sz="1200" b="1" i="0" u="none" strike="noStrike" kern="1200" baseline="0" dirty="0" smtClean="0">
                <a:solidFill>
                  <a:schemeClr val="tx1"/>
                </a:solidFill>
                <a:latin typeface="+mn-lt"/>
                <a:ea typeface="+mn-ea"/>
                <a:cs typeface="+mn-cs"/>
              </a:rPr>
              <a:t>GLOSSARY:</a:t>
            </a:r>
          </a:p>
          <a:p>
            <a:endParaRPr lang="pl-PL" b="1" dirty="0" smtClean="0"/>
          </a:p>
          <a:p>
            <a:r>
              <a:rPr lang="pl-PL" b="1" dirty="0" smtClean="0"/>
              <a:t>Spring: </a:t>
            </a:r>
          </a:p>
          <a:p>
            <a:r>
              <a:rPr lang="en-US" b="0" dirty="0" smtClean="0"/>
              <a:t>The Spring Framework is an open source application framework</a:t>
            </a:r>
            <a:r>
              <a:rPr lang="pl-PL" b="0" dirty="0" smtClean="0"/>
              <a:t>. </a:t>
            </a:r>
            <a:r>
              <a:rPr lang="en-US" b="0" dirty="0" smtClean="0"/>
              <a:t>The framework's core features can be used by any Java application, but there are extensions for building web applications on top of the Java EE platform. Although the framework does not impose any specific programming model, it has become popular in the Java community as an alternative to, replacement for, or even addition to the Enterprise JavaBean (EJB) model.</a:t>
            </a:r>
            <a:endParaRPr lang="pl-PL" b="0" dirty="0" smtClean="0"/>
          </a:p>
          <a:p>
            <a:endParaRPr lang="pl-PL" dirty="0" smtClean="0"/>
          </a:p>
          <a:p>
            <a:r>
              <a:rPr lang="pl-PL" b="1" dirty="0" err="1" smtClean="0"/>
              <a:t>Dependency</a:t>
            </a:r>
            <a:r>
              <a:rPr lang="pl-PL" b="1" dirty="0" smtClean="0"/>
              <a:t> </a:t>
            </a:r>
            <a:r>
              <a:rPr lang="pl-PL" b="1" dirty="0" err="1" smtClean="0"/>
              <a:t>injection</a:t>
            </a:r>
            <a:r>
              <a:rPr lang="pl-PL" b="1" dirty="0" smtClean="0"/>
              <a:t>: </a:t>
            </a:r>
          </a:p>
          <a:p>
            <a:r>
              <a:rPr lang="en-US" b="0" dirty="0" smtClean="0"/>
              <a:t>Dependency injection is a software design pattern that implements inversion of control and allows a program design to follow the dependency inversion principle. </a:t>
            </a:r>
            <a:endParaRPr lang="pl-PL" b="0" dirty="0" smtClean="0"/>
          </a:p>
          <a:p>
            <a:endParaRPr lang="en-US" b="0" dirty="0" smtClean="0"/>
          </a:p>
          <a:p>
            <a:r>
              <a:rPr lang="en-US" b="0" dirty="0" smtClean="0"/>
              <a:t>An injection is the passing of a dependency (a service) to a dependent object (a client). The service is made part of the client's state. Passing the service to the client, rather than allowing a client to build or find the service, is the fundamental requirement of the pattern.</a:t>
            </a:r>
            <a:endParaRPr lang="pl-PL" b="0" dirty="0" smtClean="0"/>
          </a:p>
          <a:p>
            <a:endParaRPr lang="pl-PL" dirty="0" smtClean="0"/>
          </a:p>
          <a:p>
            <a:r>
              <a:rPr lang="pl-PL" b="1" dirty="0" err="1" smtClean="0"/>
              <a:t>Aspect-oriented</a:t>
            </a:r>
            <a:r>
              <a:rPr lang="pl-PL" b="1" dirty="0" smtClean="0"/>
              <a:t> </a:t>
            </a:r>
            <a:r>
              <a:rPr lang="pl-PL" b="1" dirty="0" err="1" smtClean="0"/>
              <a:t>programming</a:t>
            </a:r>
            <a:r>
              <a:rPr lang="pl-PL" b="1" dirty="0" smtClean="0"/>
              <a:t>:</a:t>
            </a:r>
          </a:p>
          <a:p>
            <a:r>
              <a:rPr lang="en-US" dirty="0" smtClean="0"/>
              <a:t>In computing, aspect-oriented programming (AOP) is a programming paradigm that aims to increase </a:t>
            </a:r>
            <a:r>
              <a:rPr lang="en-US" b="1" dirty="0" smtClean="0"/>
              <a:t>modularity </a:t>
            </a:r>
            <a:r>
              <a:rPr lang="en-US" dirty="0" smtClean="0"/>
              <a:t>by allowing the separation of cross-cutting concerns. AOP forms a basis for aspect-oriented software development.</a:t>
            </a:r>
            <a:endParaRPr lang="pl-PL" dirty="0" smtClean="0"/>
          </a:p>
          <a:p>
            <a:endParaRPr lang="pl-PL" dirty="0" smtClean="0"/>
          </a:p>
          <a:p>
            <a:endParaRPr lang="en-US" dirty="0"/>
          </a:p>
        </p:txBody>
      </p:sp>
      <p:sp>
        <p:nvSpPr>
          <p:cNvPr id="4" name="Slide Number Placeholder 3"/>
          <p:cNvSpPr>
            <a:spLocks noGrp="1"/>
          </p:cNvSpPr>
          <p:nvPr>
            <p:ph type="sldNum" sz="quarter" idx="10"/>
          </p:nvPr>
        </p:nvSpPr>
        <p:spPr/>
        <p:txBody>
          <a:bodyPr/>
          <a:lstStyle/>
          <a:p>
            <a:fld id="{ED7B24FE-57DF-FF46-96B6-ACE342584B9A}" type="slidenum">
              <a:rPr lang="en-US" smtClean="0"/>
              <a:t>11</a:t>
            </a:fld>
            <a:endParaRPr lang="en-US"/>
          </a:p>
        </p:txBody>
      </p:sp>
    </p:spTree>
    <p:extLst>
      <p:ext uri="{BB962C8B-B14F-4D97-AF65-F5344CB8AC3E}">
        <p14:creationId xmlns:p14="http://schemas.microsoft.com/office/powerpoint/2010/main" val="2882618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b="1" dirty="0" smtClean="0"/>
              <a:t>TALK TRACK:</a:t>
            </a:r>
          </a:p>
          <a:p>
            <a:endParaRPr lang="pl-PL" dirty="0" smtClean="0"/>
          </a:p>
          <a:p>
            <a:r>
              <a:rPr lang="en-US" sz="1200" b="0" i="0" u="none" strike="noStrike" kern="1200" baseline="0" dirty="0" smtClean="0">
                <a:solidFill>
                  <a:schemeClr val="tx1"/>
                </a:solidFill>
                <a:latin typeface="+mn-lt"/>
                <a:ea typeface="+mn-ea"/>
                <a:cs typeface="+mn-cs"/>
              </a:rPr>
              <a:t>hybris software is easy to install and run. The hybris Commerce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Suite is a ~2.0GB</a:t>
            </a:r>
            <a:r>
              <a:rPr lang="pl-PL" sz="1200" b="0" i="0" u="none" strike="noStrike" kern="1200" baseline="0" dirty="0" smtClean="0">
                <a:solidFill>
                  <a:schemeClr val="tx1"/>
                </a:solidFill>
                <a:latin typeface="+mn-lt"/>
                <a:ea typeface="+mn-ea"/>
                <a:cs typeface="+mn-cs"/>
              </a:rPr>
              <a:t> ZIP file</a:t>
            </a:r>
            <a:r>
              <a:rPr lang="en-US" sz="1200" b="0" i="0" u="none" strike="noStrike" kern="1200" baseline="0" dirty="0" smtClean="0">
                <a:solidFill>
                  <a:schemeClr val="tx1"/>
                </a:solidFill>
                <a:latin typeface="+mn-lt"/>
                <a:ea typeface="+mn-ea"/>
                <a:cs typeface="+mn-cs"/>
              </a:rPr>
              <a:t>. Once unzipped into a local directory, the only</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requirement to run our software is an up-to-date Java installation</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(currently Java 7 is required). Without any other configuration,</a:t>
            </a:r>
            <a:r>
              <a:rPr lang="pl-PL" sz="1200" b="0" i="0" u="none" strike="noStrike" kern="1200" baseline="0" dirty="0" smtClean="0">
                <a:solidFill>
                  <a:schemeClr val="tx1"/>
                </a:solidFill>
                <a:latin typeface="+mn-lt"/>
                <a:ea typeface="+mn-ea"/>
                <a:cs typeface="+mn-cs"/>
              </a:rPr>
              <a:t> [</a:t>
            </a:r>
            <a:r>
              <a:rPr lang="pl-PL" sz="1200" b="0" i="0" u="none" strike="noStrike" kern="1200" baseline="0" dirty="0" err="1" smtClean="0">
                <a:solidFill>
                  <a:schemeClr val="tx1"/>
                </a:solidFill>
                <a:latin typeface="+mn-lt"/>
                <a:ea typeface="+mn-ea"/>
                <a:cs typeface="+mn-cs"/>
              </a:rPr>
              <a:t>click</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hybris will startup using a file-based DBMS (HSQLDB8),</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which is great for the development phase. </a:t>
            </a:r>
            <a:endParaRPr lang="pl-PL" sz="1200" b="0" i="0" u="none" strike="noStrike" kern="1200" baseline="0" dirty="0" smtClean="0">
              <a:solidFill>
                <a:schemeClr val="tx1"/>
              </a:solidFill>
              <a:latin typeface="+mn-lt"/>
              <a:ea typeface="+mn-ea"/>
              <a:cs typeface="+mn-cs"/>
            </a:endParaRPr>
          </a:p>
          <a:p>
            <a:endParaRPr lang="pl-PL" sz="1200" b="0" i="0" u="none" strike="noStrike" kern="1200" baseline="0" dirty="0" smtClean="0">
              <a:solidFill>
                <a:schemeClr val="tx1"/>
              </a:solidFill>
              <a:latin typeface="+mn-lt"/>
              <a:ea typeface="+mn-ea"/>
              <a:cs typeface="+mn-cs"/>
            </a:endParaRPr>
          </a:p>
          <a:p>
            <a:r>
              <a:rPr lang="pl-PL" sz="1200" b="0" i="0" u="none" strike="noStrike" kern="1200" baseline="0" dirty="0" smtClean="0">
                <a:solidFill>
                  <a:schemeClr val="tx1"/>
                </a:solidFill>
                <a:latin typeface="+mn-lt"/>
                <a:ea typeface="+mn-ea"/>
                <a:cs typeface="+mn-cs"/>
              </a:rPr>
              <a:t>[</a:t>
            </a:r>
            <a:r>
              <a:rPr lang="pl-PL" sz="1200" b="0" i="0" u="none" strike="noStrike" kern="1200" baseline="0" dirty="0" err="1" smtClean="0">
                <a:solidFill>
                  <a:schemeClr val="tx1"/>
                </a:solidFill>
                <a:latin typeface="+mn-lt"/>
                <a:ea typeface="+mn-ea"/>
                <a:cs typeface="+mn-cs"/>
              </a:rPr>
              <a:t>click</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Later, in production,</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same code that runs on developer machines will also run</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on the server machines, but in this case of course with a DBMS</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solution like Oracle RAC9. A typical startup of the </a:t>
            </a:r>
            <a:r>
              <a:rPr lang="pl-PL" sz="1200" b="0" i="0" u="none" strike="noStrike" kern="1200" baseline="0" dirty="0" smtClean="0">
                <a:solidFill>
                  <a:schemeClr val="tx1"/>
                </a:solidFill>
                <a:latin typeface="+mn-lt"/>
                <a:ea typeface="+mn-ea"/>
                <a:cs typeface="+mn-cs"/>
              </a:rPr>
              <a:t>[</a:t>
            </a:r>
            <a:r>
              <a:rPr lang="pl-PL" sz="1200" b="0" i="0" u="none" strike="noStrike" kern="1200" baseline="0" dirty="0" err="1" smtClean="0">
                <a:solidFill>
                  <a:schemeClr val="tx1"/>
                </a:solidFill>
                <a:latin typeface="+mn-lt"/>
                <a:ea typeface="+mn-ea"/>
                <a:cs typeface="+mn-cs"/>
              </a:rPr>
              <a:t>click</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preconfigured</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hybris Tomcat server takes less than 30 seconds.</a:t>
            </a:r>
            <a:r>
              <a:rPr lang="pl-PL" sz="1200" b="0" i="0" u="none" strike="noStrike" kern="1200" baseline="0" dirty="0" smtClean="0">
                <a:solidFill>
                  <a:schemeClr val="tx1"/>
                </a:solidFill>
                <a:latin typeface="+mn-lt"/>
                <a:ea typeface="+mn-ea"/>
                <a:cs typeface="+mn-cs"/>
              </a:rPr>
              <a:t> [</a:t>
            </a:r>
            <a:r>
              <a:rPr lang="pl-PL" sz="1200" b="0" i="0" u="none" strike="noStrike" kern="1200" baseline="0" dirty="0" err="1" smtClean="0">
                <a:solidFill>
                  <a:schemeClr val="tx1"/>
                </a:solidFill>
                <a:latin typeface="+mn-lt"/>
                <a:ea typeface="+mn-ea"/>
                <a:cs typeface="+mn-cs"/>
              </a:rPr>
              <a:t>click</a:t>
            </a:r>
            <a:r>
              <a:rPr lang="pl-PL" sz="1200" b="0" i="0" u="none" strike="noStrike" kern="1200" baseline="0" dirty="0" smtClean="0">
                <a:solidFill>
                  <a:schemeClr val="tx1"/>
                </a:solidFill>
                <a:latin typeface="+mn-lt"/>
                <a:ea typeface="+mn-ea"/>
                <a:cs typeface="+mn-cs"/>
              </a:rPr>
              <a:t>]</a:t>
            </a:r>
            <a:endParaRPr lang="pl-PL" dirty="0" smtClean="0"/>
          </a:p>
          <a:p>
            <a:endParaRPr lang="pl-PL" dirty="0" smtClean="0"/>
          </a:p>
          <a:p>
            <a:r>
              <a:rPr lang="pl-PL" b="1" dirty="0" err="1" smtClean="0"/>
              <a:t>Summary</a:t>
            </a:r>
            <a:r>
              <a:rPr lang="pl-PL" b="1" dirty="0" smtClean="0"/>
              <a:t>:</a:t>
            </a:r>
          </a:p>
          <a:p>
            <a:endParaRPr lang="pl-PL" dirty="0" smtClean="0"/>
          </a:p>
          <a:p>
            <a:r>
              <a:rPr lang="pl-PL" dirty="0" smtClean="0"/>
              <a:t>Reference system </a:t>
            </a:r>
            <a:r>
              <a:rPr lang="pl-PL" dirty="0" err="1" smtClean="0"/>
              <a:t>includes</a:t>
            </a:r>
            <a:r>
              <a:rPr lang="pl-PL" dirty="0" smtClean="0"/>
              <a:t> </a:t>
            </a:r>
            <a:r>
              <a:rPr lang="pl-PL" dirty="0" err="1" smtClean="0"/>
              <a:t>everything</a:t>
            </a:r>
            <a:r>
              <a:rPr lang="pl-PL" dirty="0" smtClean="0"/>
              <a:t> </a:t>
            </a:r>
            <a:r>
              <a:rPr lang="pl-PL" dirty="0" err="1" smtClean="0"/>
              <a:t>you</a:t>
            </a:r>
            <a:r>
              <a:rPr lang="pl-PL" dirty="0" smtClean="0"/>
              <a:t> </a:t>
            </a:r>
            <a:r>
              <a:rPr lang="pl-PL" dirty="0" err="1" smtClean="0"/>
              <a:t>need</a:t>
            </a:r>
            <a:r>
              <a:rPr lang="pl-PL" dirty="0" smtClean="0"/>
              <a:t> to </a:t>
            </a:r>
            <a:r>
              <a:rPr lang="pl-PL" dirty="0" err="1" smtClean="0"/>
              <a:t>install</a:t>
            </a:r>
            <a:r>
              <a:rPr lang="pl-PL" dirty="0" smtClean="0"/>
              <a:t> and run, </a:t>
            </a:r>
            <a:r>
              <a:rPr lang="pl-PL" dirty="0" err="1" smtClean="0"/>
              <a:t>ie</a:t>
            </a:r>
            <a:r>
              <a:rPr lang="pl-PL" dirty="0" smtClean="0"/>
              <a:t>:</a:t>
            </a:r>
          </a:p>
          <a:p>
            <a:pPr marL="285750" indent="-285750">
              <a:buFont typeface="Arial" panose="020B0604020202020204" pitchFamily="34" charset="0"/>
              <a:buChar char="•"/>
            </a:pPr>
            <a:r>
              <a:rPr lang="pl-PL" dirty="0" err="1" smtClean="0"/>
              <a:t>Preconfigured</a:t>
            </a:r>
            <a:r>
              <a:rPr lang="pl-PL" dirty="0" smtClean="0"/>
              <a:t> web and </a:t>
            </a:r>
            <a:r>
              <a:rPr lang="pl-PL" dirty="0" err="1" smtClean="0"/>
              <a:t>application</a:t>
            </a:r>
            <a:r>
              <a:rPr lang="pl-PL" dirty="0" smtClean="0"/>
              <a:t> </a:t>
            </a:r>
            <a:r>
              <a:rPr lang="pl-PL" dirty="0" err="1" smtClean="0"/>
              <a:t>servers</a:t>
            </a:r>
            <a:r>
              <a:rPr lang="pl-PL" dirty="0" smtClean="0"/>
              <a:t>.</a:t>
            </a:r>
          </a:p>
          <a:p>
            <a:pPr marL="285750" indent="-285750">
              <a:buFont typeface="Arial" panose="020B0604020202020204" pitchFamily="34" charset="0"/>
              <a:buChar char="•"/>
            </a:pPr>
            <a:r>
              <a:rPr lang="pl-PL" dirty="0" err="1" smtClean="0"/>
              <a:t>Relational</a:t>
            </a:r>
            <a:r>
              <a:rPr lang="pl-PL" dirty="0" smtClean="0"/>
              <a:t> </a:t>
            </a:r>
            <a:r>
              <a:rPr lang="pl-PL" dirty="0" err="1" smtClean="0"/>
              <a:t>database</a:t>
            </a:r>
            <a:r>
              <a:rPr lang="pl-PL" dirty="0" smtClean="0"/>
              <a:t> (HSQLDB), </a:t>
            </a:r>
            <a:r>
              <a:rPr lang="pl-PL" dirty="0" err="1" smtClean="0"/>
              <a:t>great</a:t>
            </a:r>
            <a:r>
              <a:rPr lang="pl-PL" dirty="0" smtClean="0"/>
              <a:t> for development </a:t>
            </a:r>
            <a:r>
              <a:rPr lang="pl-PL" dirty="0" err="1" smtClean="0"/>
              <a:t>phase</a:t>
            </a:r>
            <a:r>
              <a:rPr lang="pl-PL" dirty="0" smtClean="0"/>
              <a:t>.</a:t>
            </a:r>
          </a:p>
          <a:p>
            <a:pPr marL="285750" indent="-285750">
              <a:buFont typeface="Arial" panose="020B0604020202020204" pitchFamily="34" charset="0"/>
              <a:buChar char="•"/>
            </a:pPr>
            <a:r>
              <a:rPr lang="pl-PL" dirty="0" smtClean="0"/>
              <a:t>Reference </a:t>
            </a:r>
            <a:r>
              <a:rPr lang="pl-PL" dirty="0" err="1" smtClean="0"/>
              <a:t>storefronts</a:t>
            </a:r>
            <a:r>
              <a:rPr lang="pl-PL" dirty="0" smtClean="0"/>
              <a:t> and UI </a:t>
            </a:r>
            <a:r>
              <a:rPr lang="pl-PL" dirty="0" err="1" smtClean="0"/>
              <a:t>tools</a:t>
            </a:r>
            <a:r>
              <a:rPr lang="pl-PL" dirty="0" smtClean="0"/>
              <a:t> for system management.</a:t>
            </a:r>
          </a:p>
          <a:p>
            <a:pPr marL="285750" indent="-285750">
              <a:buFont typeface="Arial" panose="020B0604020202020204" pitchFamily="34" charset="0"/>
              <a:buChar char="•"/>
            </a:pPr>
            <a:r>
              <a:rPr lang="pl-PL" dirty="0" err="1" smtClean="0"/>
              <a:t>Sample</a:t>
            </a:r>
            <a:r>
              <a:rPr lang="pl-PL" dirty="0" smtClean="0"/>
              <a:t> data to </a:t>
            </a:r>
            <a:r>
              <a:rPr lang="pl-PL" dirty="0" err="1" smtClean="0"/>
              <a:t>showcase</a:t>
            </a:r>
            <a:r>
              <a:rPr lang="pl-PL" dirty="0" smtClean="0"/>
              <a:t> the system.</a:t>
            </a:r>
          </a:p>
          <a:p>
            <a:endParaRPr lang="en-US" dirty="0"/>
          </a:p>
        </p:txBody>
      </p:sp>
      <p:sp>
        <p:nvSpPr>
          <p:cNvPr id="4" name="Slide Number Placeholder 3"/>
          <p:cNvSpPr>
            <a:spLocks noGrp="1"/>
          </p:cNvSpPr>
          <p:nvPr>
            <p:ph type="sldNum" sz="quarter" idx="10"/>
          </p:nvPr>
        </p:nvSpPr>
        <p:spPr/>
        <p:txBody>
          <a:bodyPr/>
          <a:lstStyle/>
          <a:p>
            <a:fld id="{ED7B24FE-57DF-FF46-96B6-ACE342584B9A}" type="slidenum">
              <a:rPr lang="en-US" smtClean="0"/>
              <a:t>12</a:t>
            </a:fld>
            <a:endParaRPr lang="en-US"/>
          </a:p>
        </p:txBody>
      </p:sp>
    </p:spTree>
    <p:extLst>
      <p:ext uri="{BB962C8B-B14F-4D97-AF65-F5344CB8AC3E}">
        <p14:creationId xmlns:p14="http://schemas.microsoft.com/office/powerpoint/2010/main" val="3311263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b="1" dirty="0" smtClean="0"/>
              <a:t>TALK TRACK:</a:t>
            </a:r>
          </a:p>
          <a:p>
            <a:endParaRPr lang="pl-PL" dirty="0" smtClean="0"/>
          </a:p>
          <a:p>
            <a:r>
              <a:rPr lang="pl-PL" sz="1200" b="0" i="0" u="none" strike="noStrike" kern="1200" baseline="0" dirty="0" smtClean="0">
                <a:solidFill>
                  <a:schemeClr val="tx1"/>
                </a:solidFill>
                <a:latin typeface="+mn-lt"/>
                <a:ea typeface="+mn-ea"/>
                <a:cs typeface="+mn-cs"/>
              </a:rPr>
              <a:t>[</a:t>
            </a:r>
            <a:r>
              <a:rPr lang="pl-PL" sz="1200" b="0" i="0" u="none" strike="noStrike" kern="1200" baseline="0" dirty="0" err="1" smtClean="0">
                <a:solidFill>
                  <a:schemeClr val="tx1"/>
                </a:solidFill>
                <a:latin typeface="+mn-lt"/>
                <a:ea typeface="+mn-ea"/>
                <a:cs typeface="+mn-cs"/>
              </a:rPr>
              <a:t>click</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We do not believe that special tools and IDEs should be required</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to customize our software. Therefore, any Java IDE can be used</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for development. We recommend the open source and free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SpringSource Tool Suite, but developers are free to choose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other IDEs (IntelliJ IDEA, Netbeans, or specialized versions of</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Eclipse).</a:t>
            </a:r>
            <a:endParaRPr lang="pl-PL" sz="1200" b="0" i="0" u="none" strike="noStrike" kern="1200" baseline="0" dirty="0" smtClean="0">
              <a:solidFill>
                <a:schemeClr val="tx1"/>
              </a:solidFill>
              <a:latin typeface="+mn-lt"/>
              <a:ea typeface="+mn-ea"/>
              <a:cs typeface="+mn-cs"/>
            </a:endParaRPr>
          </a:p>
          <a:p>
            <a:endParaRPr lang="pl-PL" sz="1200" b="0" i="0" u="none" strike="noStrike" kern="1200" baseline="0" dirty="0" smtClean="0">
              <a:solidFill>
                <a:schemeClr val="tx1"/>
              </a:solidFill>
              <a:latin typeface="+mn-lt"/>
              <a:ea typeface="+mn-ea"/>
              <a:cs typeface="+mn-cs"/>
            </a:endParaRPr>
          </a:p>
          <a:p>
            <a:r>
              <a:rPr lang="pl-PL" sz="1200" b="0" i="0" u="none" strike="noStrike" kern="1200" baseline="0" dirty="0" smtClean="0">
                <a:solidFill>
                  <a:schemeClr val="tx1"/>
                </a:solidFill>
                <a:latin typeface="+mn-lt"/>
                <a:ea typeface="+mn-ea"/>
                <a:cs typeface="+mn-cs"/>
              </a:rPr>
              <a:t>[</a:t>
            </a:r>
            <a:r>
              <a:rPr lang="pl-PL" sz="1200" b="0" i="0" u="none" strike="noStrike" kern="1200" baseline="0" dirty="0" err="1" smtClean="0">
                <a:solidFill>
                  <a:schemeClr val="tx1"/>
                </a:solidFill>
                <a:latin typeface="+mn-lt"/>
                <a:ea typeface="+mn-ea"/>
                <a:cs typeface="+mn-cs"/>
              </a:rPr>
              <a:t>click</a:t>
            </a:r>
            <a:r>
              <a:rPr lang="pl-PL" sz="1200" b="0" i="0" u="none" strike="noStrike" kern="1200" baseline="0" dirty="0" smtClean="0">
                <a:solidFill>
                  <a:schemeClr val="tx1"/>
                </a:solidFill>
                <a:latin typeface="+mn-lt"/>
                <a:ea typeface="+mn-ea"/>
                <a:cs typeface="+mn-cs"/>
              </a:rPr>
              <a:t>] The system </a:t>
            </a:r>
            <a:r>
              <a:rPr lang="pl-PL" sz="1200" b="0" i="0" u="none" strike="noStrike" kern="1200" baseline="0" dirty="0" err="1" smtClean="0">
                <a:solidFill>
                  <a:schemeClr val="tx1"/>
                </a:solidFill>
                <a:latin typeface="+mn-lt"/>
                <a:ea typeface="+mn-ea"/>
                <a:cs typeface="+mn-cs"/>
              </a:rPr>
              <a:t>is</a:t>
            </a:r>
            <a:r>
              <a:rPr lang="pl-PL" sz="1200" b="0" i="0" u="none" strike="noStrike" kern="1200" baseline="0" dirty="0" smtClean="0">
                <a:solidFill>
                  <a:schemeClr val="tx1"/>
                </a:solidFill>
                <a:latin typeface="+mn-lt"/>
                <a:ea typeface="+mn-ea"/>
                <a:cs typeface="+mn-cs"/>
              </a:rPr>
              <a:t> </a:t>
            </a:r>
            <a:r>
              <a:rPr lang="pl-PL" sz="1200" b="0" i="0" u="none" strike="noStrike" kern="1200" baseline="0" dirty="0" err="1" smtClean="0">
                <a:solidFill>
                  <a:schemeClr val="tx1"/>
                </a:solidFill>
                <a:latin typeface="+mn-lt"/>
                <a:ea typeface="+mn-ea"/>
                <a:cs typeface="+mn-cs"/>
              </a:rPr>
              <a:t>built</a:t>
            </a:r>
            <a:r>
              <a:rPr lang="pl-PL" sz="1200" b="0" i="0" u="none" strike="noStrike" kern="1200" baseline="0" dirty="0" smtClean="0">
                <a:solidFill>
                  <a:schemeClr val="tx1"/>
                </a:solidFill>
                <a:latin typeface="+mn-lt"/>
                <a:ea typeface="+mn-ea"/>
                <a:cs typeface="+mn-cs"/>
              </a:rPr>
              <a:t> upon open </a:t>
            </a:r>
            <a:r>
              <a:rPr lang="pl-PL" sz="1200" b="0" i="0" u="none" strike="noStrike" kern="1200" baseline="0" dirty="0" err="1" smtClean="0">
                <a:solidFill>
                  <a:schemeClr val="tx1"/>
                </a:solidFill>
                <a:latin typeface="+mn-lt"/>
                <a:ea typeface="+mn-ea"/>
                <a:cs typeface="+mn-cs"/>
              </a:rPr>
              <a:t>standards</a:t>
            </a:r>
            <a:r>
              <a:rPr lang="pl-PL" sz="1200" b="0" i="0" u="none" strike="noStrike" kern="1200" baseline="0" dirty="0" smtClean="0">
                <a:solidFill>
                  <a:schemeClr val="tx1"/>
                </a:solidFill>
                <a:latin typeface="+mn-lt"/>
                <a:ea typeface="+mn-ea"/>
                <a:cs typeface="+mn-cs"/>
              </a:rPr>
              <a:t> and </a:t>
            </a:r>
            <a:r>
              <a:rPr lang="pl-PL" sz="1200" b="0" i="0" u="none" strike="noStrike" kern="1200" baseline="0" dirty="0" err="1" smtClean="0">
                <a:solidFill>
                  <a:schemeClr val="tx1"/>
                </a:solidFill>
                <a:latin typeface="+mn-lt"/>
                <a:ea typeface="+mn-ea"/>
                <a:cs typeface="+mn-cs"/>
              </a:rPr>
              <a:t>proven</a:t>
            </a:r>
            <a:r>
              <a:rPr lang="pl-PL" sz="1200" b="0" i="0" u="none" strike="noStrike" kern="1200" baseline="0" dirty="0" smtClean="0">
                <a:solidFill>
                  <a:schemeClr val="tx1"/>
                </a:solidFill>
                <a:latin typeface="+mn-lt"/>
                <a:ea typeface="+mn-ea"/>
                <a:cs typeface="+mn-cs"/>
              </a:rPr>
              <a:t> </a:t>
            </a:r>
            <a:r>
              <a:rPr lang="pl-PL" sz="1200" b="0" i="0" u="none" strike="noStrike" kern="1200" baseline="0" dirty="0" err="1" smtClean="0">
                <a:solidFill>
                  <a:schemeClr val="tx1"/>
                </a:solidFill>
                <a:latin typeface="+mn-lt"/>
                <a:ea typeface="+mn-ea"/>
                <a:cs typeface="+mn-cs"/>
              </a:rPr>
              <a:t>technologies</a:t>
            </a:r>
            <a:r>
              <a:rPr lang="pl-PL" sz="1200" b="0" i="0" u="none" strike="noStrike" kern="1200" baseline="0" dirty="0" smtClean="0">
                <a:solidFill>
                  <a:schemeClr val="tx1"/>
                </a:solidFill>
                <a:latin typeface="+mn-lt"/>
                <a:ea typeface="+mn-ea"/>
                <a:cs typeface="+mn-cs"/>
              </a:rPr>
              <a:t>, we </a:t>
            </a:r>
            <a:r>
              <a:rPr lang="pl-PL" sz="1200" b="0" i="0" u="none" strike="noStrike" kern="1200" baseline="0" dirty="0" err="1" smtClean="0">
                <a:solidFill>
                  <a:schemeClr val="tx1"/>
                </a:solidFill>
                <a:latin typeface="+mn-lt"/>
                <a:ea typeface="+mn-ea"/>
                <a:cs typeface="+mn-cs"/>
              </a:rPr>
              <a:t>will</a:t>
            </a:r>
            <a:r>
              <a:rPr lang="pl-PL" sz="1200" b="0" i="0" u="none" strike="noStrike" kern="1200" baseline="0" dirty="0" smtClean="0">
                <a:solidFill>
                  <a:schemeClr val="tx1"/>
                </a:solidFill>
                <a:latin typeface="+mn-lt"/>
                <a:ea typeface="+mn-ea"/>
                <a:cs typeface="+mn-cs"/>
              </a:rPr>
              <a:t> </a:t>
            </a:r>
            <a:r>
              <a:rPr lang="pl-PL" sz="1200" b="0" i="0" u="none" strike="noStrike" kern="1200" baseline="0" dirty="0" err="1" smtClean="0">
                <a:solidFill>
                  <a:schemeClr val="tx1"/>
                </a:solidFill>
                <a:latin typeface="+mn-lt"/>
                <a:ea typeface="+mn-ea"/>
                <a:cs typeface="+mn-cs"/>
              </a:rPr>
              <a:t>discuss</a:t>
            </a:r>
            <a:r>
              <a:rPr lang="pl-PL" sz="1200" b="0" i="0" u="none" strike="noStrike" kern="1200" baseline="0" dirty="0" smtClean="0">
                <a:solidFill>
                  <a:schemeClr val="tx1"/>
                </a:solidFill>
                <a:latin typeface="+mn-lt"/>
                <a:ea typeface="+mn-ea"/>
                <a:cs typeface="+mn-cs"/>
              </a:rPr>
              <a:t> </a:t>
            </a:r>
            <a:r>
              <a:rPr lang="pl-PL" sz="1200" b="0" i="0" u="none" strike="noStrike" kern="1200" baseline="0" dirty="0" err="1" smtClean="0">
                <a:solidFill>
                  <a:schemeClr val="tx1"/>
                </a:solidFill>
                <a:latin typeface="+mn-lt"/>
                <a:ea typeface="+mn-ea"/>
                <a:cs typeface="+mn-cs"/>
              </a:rPr>
              <a:t>this</a:t>
            </a:r>
            <a:r>
              <a:rPr lang="pl-PL" sz="1200" b="0" i="0" u="none" strike="noStrike" kern="1200" baseline="0" dirty="0" smtClean="0">
                <a:solidFill>
                  <a:schemeClr val="tx1"/>
                </a:solidFill>
                <a:latin typeface="+mn-lt"/>
                <a:ea typeface="+mn-ea"/>
                <a:cs typeface="+mn-cs"/>
              </a:rPr>
              <a:t> </a:t>
            </a:r>
            <a:r>
              <a:rPr lang="pl-PL" sz="1200" b="0" i="0" u="none" strike="noStrike" kern="1200" baseline="0" dirty="0" err="1" smtClean="0">
                <a:solidFill>
                  <a:schemeClr val="tx1"/>
                </a:solidFill>
                <a:latin typeface="+mn-lt"/>
                <a:ea typeface="+mn-ea"/>
                <a:cs typeface="+mn-cs"/>
              </a:rPr>
              <a:t>topic</a:t>
            </a:r>
            <a:r>
              <a:rPr lang="pl-PL" sz="1200" b="0" i="0" u="none" strike="noStrike" kern="1200" baseline="0" dirty="0" smtClean="0">
                <a:solidFill>
                  <a:schemeClr val="tx1"/>
                </a:solidFill>
                <a:latin typeface="+mn-lt"/>
                <a:ea typeface="+mn-ea"/>
                <a:cs typeface="+mn-cs"/>
              </a:rPr>
              <a:t> on one of the </a:t>
            </a:r>
            <a:r>
              <a:rPr lang="pl-PL" sz="1200" b="0" i="0" u="none" strike="noStrike" kern="1200" baseline="0" dirty="0" err="1" smtClean="0">
                <a:solidFill>
                  <a:schemeClr val="tx1"/>
                </a:solidFill>
                <a:latin typeface="+mn-lt"/>
                <a:ea typeface="+mn-ea"/>
                <a:cs typeface="+mn-cs"/>
              </a:rPr>
              <a:t>next</a:t>
            </a:r>
            <a:r>
              <a:rPr lang="pl-PL" sz="1200" b="0" i="0" u="none" strike="noStrike" kern="1200" baseline="0" dirty="0" smtClean="0">
                <a:solidFill>
                  <a:schemeClr val="tx1"/>
                </a:solidFill>
                <a:latin typeface="+mn-lt"/>
                <a:ea typeface="+mn-ea"/>
                <a:cs typeface="+mn-cs"/>
              </a:rPr>
              <a:t> </a:t>
            </a:r>
            <a:r>
              <a:rPr lang="pl-PL" sz="1200" b="0" i="0" u="none" strike="noStrike" kern="1200" baseline="0" dirty="0" err="1" smtClean="0">
                <a:solidFill>
                  <a:schemeClr val="tx1"/>
                </a:solidFill>
                <a:latin typeface="+mn-lt"/>
                <a:ea typeface="+mn-ea"/>
                <a:cs typeface="+mn-cs"/>
              </a:rPr>
              <a:t>slides</a:t>
            </a:r>
            <a:r>
              <a:rPr lang="pl-PL" sz="1200" b="0" i="0" u="none" strike="noStrike" kern="1200" baseline="0" dirty="0" smtClean="0">
                <a:solidFill>
                  <a:schemeClr val="tx1"/>
                </a:solidFill>
                <a:latin typeface="+mn-lt"/>
                <a:ea typeface="+mn-ea"/>
                <a:cs typeface="+mn-cs"/>
              </a:rPr>
              <a:t>.</a:t>
            </a:r>
          </a:p>
          <a:p>
            <a:endParaRPr lang="pl-PL" sz="1200" b="0" i="0" u="none" strike="noStrike" kern="1200" baseline="0" dirty="0" smtClean="0">
              <a:solidFill>
                <a:schemeClr val="tx1"/>
              </a:solidFill>
              <a:latin typeface="+mn-lt"/>
              <a:ea typeface="+mn-ea"/>
              <a:cs typeface="+mn-cs"/>
            </a:endParaRPr>
          </a:p>
          <a:p>
            <a:r>
              <a:rPr lang="pl-PL" dirty="0" smtClean="0"/>
              <a:t>[</a:t>
            </a:r>
            <a:r>
              <a:rPr lang="pl-PL" dirty="0" err="1" smtClean="0"/>
              <a:t>click</a:t>
            </a:r>
            <a:r>
              <a:rPr lang="pl-PL" dirty="0" smtClean="0"/>
              <a:t>] To </a:t>
            </a:r>
            <a:r>
              <a:rPr lang="pl-PL" dirty="0" err="1" smtClean="0"/>
              <a:t>allow</a:t>
            </a:r>
            <a:r>
              <a:rPr lang="pl-PL" dirty="0" smtClean="0"/>
              <a:t> </a:t>
            </a:r>
            <a:r>
              <a:rPr lang="pl-PL" dirty="0" err="1" smtClean="0"/>
              <a:t>you</a:t>
            </a:r>
            <a:r>
              <a:rPr lang="pl-PL" baseline="0" dirty="0" smtClean="0"/>
              <a:t> </a:t>
            </a:r>
            <a:r>
              <a:rPr lang="pl-PL" baseline="0" dirty="0" err="1" smtClean="0"/>
              <a:t>jump</a:t>
            </a:r>
            <a:r>
              <a:rPr lang="pl-PL" baseline="0" dirty="0" smtClean="0"/>
              <a:t>-start on </a:t>
            </a:r>
            <a:r>
              <a:rPr lang="pl-PL" baseline="0" dirty="0" err="1" smtClean="0"/>
              <a:t>your</a:t>
            </a:r>
            <a:r>
              <a:rPr lang="pl-PL" baseline="0" dirty="0" smtClean="0"/>
              <a:t> </a:t>
            </a:r>
            <a:r>
              <a:rPr lang="pl-PL" baseline="0" dirty="0" err="1" smtClean="0"/>
              <a:t>implementation</a:t>
            </a:r>
            <a:r>
              <a:rPr lang="pl-PL" baseline="0" dirty="0" smtClean="0"/>
              <a:t>, the </a:t>
            </a:r>
            <a:r>
              <a:rPr lang="pl-PL" baseline="0" dirty="0" err="1" smtClean="0"/>
              <a:t>product</a:t>
            </a:r>
            <a:r>
              <a:rPr lang="pl-PL" baseline="0" dirty="0" smtClean="0"/>
              <a:t> </a:t>
            </a:r>
            <a:r>
              <a:rPr lang="pl-PL" baseline="0" dirty="0" err="1" smtClean="0"/>
              <a:t>comes</a:t>
            </a:r>
            <a:r>
              <a:rPr lang="pl-PL" baseline="0" dirty="0" smtClean="0"/>
              <a:t> with </a:t>
            </a:r>
            <a:r>
              <a:rPr lang="pl-PL" baseline="0" dirty="0" err="1" smtClean="0"/>
              <a:t>template</a:t>
            </a:r>
            <a:r>
              <a:rPr lang="pl-PL" baseline="0" dirty="0" smtClean="0"/>
              <a:t> </a:t>
            </a:r>
            <a:r>
              <a:rPr lang="pl-PL" baseline="0" dirty="0" err="1" smtClean="0"/>
              <a:t>extensions</a:t>
            </a:r>
            <a:r>
              <a:rPr lang="pl-PL" baseline="0" dirty="0" smtClean="0"/>
              <a:t> for </a:t>
            </a:r>
            <a:r>
              <a:rPr lang="pl-PL" baseline="0" dirty="0" err="1" smtClean="0"/>
              <a:t>cockpits</a:t>
            </a:r>
            <a:r>
              <a:rPr lang="pl-PL" baseline="0" dirty="0" smtClean="0"/>
              <a:t>, </a:t>
            </a:r>
            <a:r>
              <a:rPr lang="pl-PL" baseline="0" dirty="0" err="1" smtClean="0"/>
              <a:t>storefronts</a:t>
            </a:r>
            <a:r>
              <a:rPr lang="pl-PL" baseline="0" dirty="0" smtClean="0"/>
              <a:t>, web services, </a:t>
            </a:r>
            <a:r>
              <a:rPr lang="pl-PL" baseline="0" dirty="0" err="1" smtClean="0"/>
              <a:t>commerce</a:t>
            </a:r>
            <a:r>
              <a:rPr lang="pl-PL" baseline="0" dirty="0" smtClean="0"/>
              <a:t> services and </a:t>
            </a:r>
            <a:r>
              <a:rPr lang="pl-PL" baseline="0" dirty="0" err="1" smtClean="0"/>
              <a:t>so</a:t>
            </a:r>
            <a:r>
              <a:rPr lang="pl-PL" baseline="0" dirty="0" smtClean="0"/>
              <a:t> on.</a:t>
            </a:r>
          </a:p>
          <a:p>
            <a:endParaRPr lang="pl-PL" baseline="0" dirty="0" smtClean="0"/>
          </a:p>
          <a:p>
            <a:r>
              <a:rPr lang="pl-PL" baseline="0" dirty="0" smtClean="0"/>
              <a:t>[</a:t>
            </a:r>
            <a:r>
              <a:rPr lang="pl-PL" baseline="0" dirty="0" err="1" smtClean="0"/>
              <a:t>click</a:t>
            </a:r>
            <a:r>
              <a:rPr lang="pl-PL" baseline="0" dirty="0" smtClean="0"/>
              <a:t>] Documentation </a:t>
            </a:r>
            <a:r>
              <a:rPr lang="pl-PL" baseline="0" dirty="0" err="1" smtClean="0"/>
              <a:t>is</a:t>
            </a:r>
            <a:r>
              <a:rPr lang="pl-PL" baseline="0" dirty="0" smtClean="0"/>
              <a:t> part of </a:t>
            </a:r>
            <a:r>
              <a:rPr lang="pl-PL" baseline="0" dirty="0" err="1" smtClean="0"/>
              <a:t>our</a:t>
            </a:r>
            <a:r>
              <a:rPr lang="pl-PL" baseline="0" dirty="0" smtClean="0"/>
              <a:t> </a:t>
            </a:r>
            <a:r>
              <a:rPr lang="pl-PL" baseline="0" dirty="0" err="1" smtClean="0"/>
              <a:t>product</a:t>
            </a:r>
            <a:r>
              <a:rPr lang="pl-PL" baseline="0" dirty="0" smtClean="0"/>
              <a:t>, hybris Wiki </a:t>
            </a:r>
            <a:r>
              <a:rPr lang="pl-PL" baseline="0" dirty="0" err="1" smtClean="0"/>
              <a:t>provides</a:t>
            </a:r>
            <a:r>
              <a:rPr lang="pl-PL" baseline="0" dirty="0" smtClean="0"/>
              <a:t> </a:t>
            </a:r>
            <a:r>
              <a:rPr lang="pl-PL" baseline="0" dirty="0" err="1" smtClean="0"/>
              <a:t>comprehensive</a:t>
            </a:r>
            <a:r>
              <a:rPr lang="pl-PL" baseline="0" dirty="0" smtClean="0"/>
              <a:t> </a:t>
            </a:r>
            <a:r>
              <a:rPr lang="pl-PL" baseline="0" dirty="0" err="1" smtClean="0"/>
              <a:t>resources</a:t>
            </a:r>
            <a:r>
              <a:rPr lang="pl-PL" baseline="0" dirty="0" smtClean="0"/>
              <a:t> on business, end-</a:t>
            </a:r>
            <a:r>
              <a:rPr lang="pl-PL" baseline="0" dirty="0" err="1" smtClean="0"/>
              <a:t>user</a:t>
            </a:r>
            <a:r>
              <a:rPr lang="pl-PL" baseline="0" dirty="0" smtClean="0"/>
              <a:t> and </a:t>
            </a:r>
            <a:r>
              <a:rPr lang="pl-PL" baseline="0" dirty="0" err="1" smtClean="0"/>
              <a:t>technical</a:t>
            </a:r>
            <a:r>
              <a:rPr lang="pl-PL" baseline="0" dirty="0" smtClean="0"/>
              <a:t> </a:t>
            </a:r>
            <a:r>
              <a:rPr lang="pl-PL" baseline="0" dirty="0" err="1" smtClean="0"/>
              <a:t>topics</a:t>
            </a:r>
            <a:r>
              <a:rPr lang="pl-PL" baseline="0" dirty="0" smtClean="0"/>
              <a:t>.</a:t>
            </a:r>
          </a:p>
          <a:p>
            <a:endParaRPr lang="pl-PL" baseline="0" dirty="0" smtClean="0"/>
          </a:p>
          <a:p>
            <a:r>
              <a:rPr lang="pl-PL" baseline="0" dirty="0" smtClean="0"/>
              <a:t>[</a:t>
            </a:r>
            <a:r>
              <a:rPr lang="pl-PL" baseline="0" dirty="0" err="1" smtClean="0"/>
              <a:t>click</a:t>
            </a:r>
            <a:r>
              <a:rPr lang="pl-PL" baseline="0" dirty="0" smtClean="0"/>
              <a:t>] We </a:t>
            </a:r>
            <a:r>
              <a:rPr lang="pl-PL" baseline="0" dirty="0" err="1" smtClean="0"/>
              <a:t>offer</a:t>
            </a:r>
            <a:r>
              <a:rPr lang="pl-PL" baseline="0" dirty="0" smtClean="0"/>
              <a:t> </a:t>
            </a:r>
            <a:r>
              <a:rPr lang="pl-PL" baseline="0" dirty="0" err="1" smtClean="0"/>
              <a:t>extensive</a:t>
            </a:r>
            <a:r>
              <a:rPr lang="pl-PL" baseline="0" dirty="0" smtClean="0"/>
              <a:t> </a:t>
            </a:r>
            <a:r>
              <a:rPr lang="pl-PL" baseline="0" dirty="0" err="1" smtClean="0"/>
              <a:t>training</a:t>
            </a:r>
            <a:r>
              <a:rPr lang="pl-PL" baseline="0" dirty="0" smtClean="0"/>
              <a:t> program </a:t>
            </a:r>
            <a:r>
              <a:rPr lang="pl-PL" baseline="0" dirty="0" err="1" smtClean="0"/>
              <a:t>together</a:t>
            </a:r>
            <a:r>
              <a:rPr lang="pl-PL" baseline="0" dirty="0" smtClean="0"/>
              <a:t> with </a:t>
            </a:r>
            <a:r>
              <a:rPr lang="pl-PL" baseline="0" dirty="0" err="1" smtClean="0"/>
              <a:t>training</a:t>
            </a:r>
            <a:r>
              <a:rPr lang="pl-PL" baseline="0" dirty="0" smtClean="0"/>
              <a:t> </a:t>
            </a:r>
            <a:r>
              <a:rPr lang="pl-PL" baseline="0" dirty="0" err="1" smtClean="0"/>
              <a:t>trails</a:t>
            </a:r>
            <a:r>
              <a:rPr lang="pl-PL" baseline="0" dirty="0" smtClean="0"/>
              <a:t>, </a:t>
            </a:r>
            <a:r>
              <a:rPr lang="pl-PL" baseline="0" dirty="0" err="1" smtClean="0"/>
              <a:t>also</a:t>
            </a:r>
            <a:r>
              <a:rPr lang="pl-PL" baseline="0" dirty="0" smtClean="0"/>
              <a:t> </a:t>
            </a:r>
            <a:r>
              <a:rPr lang="pl-PL" baseline="0" dirty="0" err="1" smtClean="0"/>
              <a:t>available</a:t>
            </a:r>
            <a:r>
              <a:rPr lang="pl-PL" baseline="0" dirty="0" smtClean="0"/>
              <a:t> in the hybris Wiki, </a:t>
            </a:r>
            <a:r>
              <a:rPr lang="pl-PL" baseline="0" dirty="0" err="1" smtClean="0"/>
              <a:t>you</a:t>
            </a:r>
            <a:r>
              <a:rPr lang="pl-PL" baseline="0" dirty="0" smtClean="0"/>
              <a:t> </a:t>
            </a:r>
            <a:r>
              <a:rPr lang="pl-PL" baseline="0" dirty="0" err="1" smtClean="0"/>
              <a:t>can</a:t>
            </a:r>
            <a:r>
              <a:rPr lang="pl-PL" baseline="0" dirty="0" smtClean="0"/>
              <a:t> </a:t>
            </a:r>
            <a:r>
              <a:rPr lang="pl-PL" baseline="0" dirty="0" err="1" smtClean="0"/>
              <a:t>choose</a:t>
            </a:r>
            <a:r>
              <a:rPr lang="pl-PL" baseline="0" dirty="0" smtClean="0"/>
              <a:t> from Platform- and Commerce-</a:t>
            </a:r>
            <a:r>
              <a:rPr lang="pl-PL" baseline="0" dirty="0" err="1" smtClean="0"/>
              <a:t>oriented</a:t>
            </a:r>
            <a:r>
              <a:rPr lang="pl-PL" baseline="0" dirty="0" smtClean="0"/>
              <a:t> </a:t>
            </a:r>
            <a:r>
              <a:rPr lang="pl-PL" baseline="0" dirty="0" err="1" smtClean="0"/>
              <a:t>paths</a:t>
            </a:r>
            <a:r>
              <a:rPr lang="pl-PL" baseline="0" dirty="0" smtClean="0"/>
              <a:t>.</a:t>
            </a:r>
          </a:p>
          <a:p>
            <a:endParaRPr lang="pl-PL" baseline="0" dirty="0" smtClean="0"/>
          </a:p>
          <a:p>
            <a:r>
              <a:rPr lang="pl-PL" baseline="0" dirty="0" smtClean="0"/>
              <a:t>[</a:t>
            </a:r>
            <a:r>
              <a:rPr lang="pl-PL" baseline="0" dirty="0" err="1" smtClean="0"/>
              <a:t>click</a:t>
            </a:r>
            <a:r>
              <a:rPr lang="pl-PL" baseline="0" dirty="0" smtClean="0"/>
              <a:t>] </a:t>
            </a:r>
            <a:r>
              <a:rPr lang="pl-PL" baseline="0" dirty="0" err="1" smtClean="0"/>
              <a:t>Additionally</a:t>
            </a:r>
            <a:r>
              <a:rPr lang="pl-PL" baseline="0" dirty="0" smtClean="0"/>
              <a:t> we </a:t>
            </a:r>
            <a:r>
              <a:rPr lang="pl-PL" baseline="0" dirty="0" err="1" smtClean="0"/>
              <a:t>have</a:t>
            </a:r>
            <a:r>
              <a:rPr lang="pl-PL" baseline="0" dirty="0" smtClean="0"/>
              <a:t> set </a:t>
            </a:r>
            <a:r>
              <a:rPr lang="pl-PL" baseline="0" dirty="0" err="1" smtClean="0"/>
              <a:t>up</a:t>
            </a:r>
            <a:r>
              <a:rPr lang="pl-PL" baseline="0" dirty="0" smtClean="0"/>
              <a:t> a hybris </a:t>
            </a:r>
            <a:r>
              <a:rPr lang="pl-PL" baseline="0" dirty="0" err="1" smtClean="0"/>
              <a:t>Experts</a:t>
            </a:r>
            <a:r>
              <a:rPr lang="pl-PL" baseline="0" dirty="0" smtClean="0"/>
              <a:t> channel of </a:t>
            </a:r>
            <a:r>
              <a:rPr lang="pl-PL" baseline="0" dirty="0" err="1" smtClean="0"/>
              <a:t>communication</a:t>
            </a:r>
            <a:r>
              <a:rPr lang="pl-PL" baseline="0" dirty="0" smtClean="0"/>
              <a:t> </a:t>
            </a:r>
            <a:r>
              <a:rPr lang="pl-PL" baseline="0" dirty="0" err="1" smtClean="0"/>
              <a:t>which</a:t>
            </a:r>
            <a:r>
              <a:rPr lang="pl-PL" baseline="0" dirty="0" smtClean="0"/>
              <a:t> </a:t>
            </a:r>
            <a:r>
              <a:rPr lang="pl-PL" baseline="0" dirty="0" err="1" smtClean="0"/>
              <a:t>offers</a:t>
            </a:r>
            <a:r>
              <a:rPr lang="pl-PL" baseline="0" dirty="0" smtClean="0"/>
              <a:t> a Q&amp;A style </a:t>
            </a:r>
            <a:r>
              <a:rPr lang="pl-PL" baseline="0" dirty="0" err="1" smtClean="0"/>
              <a:t>mean</a:t>
            </a:r>
            <a:r>
              <a:rPr lang="pl-PL" baseline="0" dirty="0" smtClean="0"/>
              <a:t> of </a:t>
            </a:r>
            <a:r>
              <a:rPr lang="pl-PL" baseline="0" dirty="0" err="1" smtClean="0"/>
              <a:t>communication</a:t>
            </a:r>
            <a:r>
              <a:rPr lang="pl-PL" baseline="0" dirty="0" smtClean="0"/>
              <a:t> </a:t>
            </a:r>
            <a:r>
              <a:rPr lang="pl-PL" baseline="0" dirty="0" err="1" smtClean="0"/>
              <a:t>between</a:t>
            </a:r>
            <a:r>
              <a:rPr lang="pl-PL" baseline="0" dirty="0" smtClean="0"/>
              <a:t> </a:t>
            </a:r>
            <a:r>
              <a:rPr lang="pl-PL" baseline="0" dirty="0" err="1" smtClean="0"/>
              <a:t>experts</a:t>
            </a:r>
            <a:r>
              <a:rPr lang="pl-PL" baseline="0" dirty="0" smtClean="0"/>
              <a:t> from </a:t>
            </a:r>
            <a:r>
              <a:rPr lang="pl-PL" baseline="0" dirty="0" err="1" smtClean="0"/>
              <a:t>both</a:t>
            </a:r>
            <a:r>
              <a:rPr lang="pl-PL" baseline="0" dirty="0" smtClean="0"/>
              <a:t> </a:t>
            </a:r>
            <a:r>
              <a:rPr lang="pl-PL" baseline="0" dirty="0" err="1" smtClean="0"/>
              <a:t>inside</a:t>
            </a:r>
            <a:r>
              <a:rPr lang="pl-PL" baseline="0" dirty="0" smtClean="0"/>
              <a:t> and </a:t>
            </a:r>
            <a:r>
              <a:rPr lang="pl-PL" baseline="0" dirty="0" err="1" smtClean="0"/>
              <a:t>outside</a:t>
            </a:r>
            <a:r>
              <a:rPr lang="pl-PL" baseline="0" dirty="0" smtClean="0"/>
              <a:t> of </a:t>
            </a:r>
            <a:r>
              <a:rPr lang="pl-PL" baseline="0" dirty="0" err="1" smtClean="0"/>
              <a:t>company</a:t>
            </a:r>
            <a:r>
              <a:rPr lang="pl-PL" baseline="0" dirty="0" smtClean="0"/>
              <a:t>, </a:t>
            </a:r>
            <a:r>
              <a:rPr lang="pl-PL" baseline="0" dirty="0" err="1" smtClean="0"/>
              <a:t>which</a:t>
            </a:r>
            <a:r>
              <a:rPr lang="pl-PL" baseline="0" dirty="0" smtClean="0"/>
              <a:t> </a:t>
            </a:r>
            <a:r>
              <a:rPr lang="pl-PL" baseline="0" dirty="0" err="1" smtClean="0"/>
              <a:t>have</a:t>
            </a:r>
            <a:r>
              <a:rPr lang="pl-PL" baseline="0" dirty="0" smtClean="0"/>
              <a:t> </a:t>
            </a:r>
            <a:r>
              <a:rPr lang="pl-PL" baseline="0" dirty="0" err="1" smtClean="0"/>
              <a:t>practical</a:t>
            </a:r>
            <a:r>
              <a:rPr lang="pl-PL" baseline="0" dirty="0" smtClean="0"/>
              <a:t> </a:t>
            </a:r>
            <a:r>
              <a:rPr lang="pl-PL" baseline="0" dirty="0" err="1" smtClean="0"/>
              <a:t>knowledge</a:t>
            </a:r>
            <a:r>
              <a:rPr lang="pl-PL" baseline="0" dirty="0" smtClean="0"/>
              <a:t> in </a:t>
            </a:r>
            <a:r>
              <a:rPr lang="pl-PL" baseline="0" dirty="0" err="1" smtClean="0"/>
              <a:t>all</a:t>
            </a:r>
            <a:r>
              <a:rPr lang="pl-PL" baseline="0" dirty="0" smtClean="0"/>
              <a:t> </a:t>
            </a:r>
            <a:r>
              <a:rPr lang="pl-PL" baseline="0" dirty="0" err="1" smtClean="0"/>
              <a:t>areas</a:t>
            </a:r>
            <a:r>
              <a:rPr lang="pl-PL" baseline="0" dirty="0" smtClean="0"/>
              <a:t> of </a:t>
            </a:r>
            <a:r>
              <a:rPr lang="pl-PL" baseline="0" dirty="0" err="1" smtClean="0"/>
              <a:t>our</a:t>
            </a:r>
            <a:r>
              <a:rPr lang="pl-PL" baseline="0" dirty="0" smtClean="0"/>
              <a:t> </a:t>
            </a:r>
            <a:r>
              <a:rPr lang="pl-PL" baseline="0" dirty="0" err="1" smtClean="0"/>
              <a:t>product</a:t>
            </a:r>
            <a:r>
              <a:rPr lang="pl-PL" baseline="0" dirty="0" smtClean="0"/>
              <a:t>.</a:t>
            </a:r>
          </a:p>
          <a:p>
            <a:endParaRPr lang="pl-PL" baseline="0" dirty="0" smtClean="0"/>
          </a:p>
          <a:p>
            <a:endParaRPr lang="en-US" dirty="0"/>
          </a:p>
        </p:txBody>
      </p:sp>
      <p:sp>
        <p:nvSpPr>
          <p:cNvPr id="4" name="Slide Number Placeholder 3"/>
          <p:cNvSpPr>
            <a:spLocks noGrp="1"/>
          </p:cNvSpPr>
          <p:nvPr>
            <p:ph type="sldNum" sz="quarter" idx="10"/>
          </p:nvPr>
        </p:nvSpPr>
        <p:spPr/>
        <p:txBody>
          <a:bodyPr/>
          <a:lstStyle/>
          <a:p>
            <a:fld id="{ED7B24FE-57DF-FF46-96B6-ACE342584B9A}" type="slidenum">
              <a:rPr lang="en-US" smtClean="0"/>
              <a:t>13</a:t>
            </a:fld>
            <a:endParaRPr lang="en-US"/>
          </a:p>
        </p:txBody>
      </p:sp>
    </p:spTree>
    <p:extLst>
      <p:ext uri="{BB962C8B-B14F-4D97-AF65-F5344CB8AC3E}">
        <p14:creationId xmlns:p14="http://schemas.microsoft.com/office/powerpoint/2010/main" val="3796466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sz="1200" b="0" i="0" u="none" strike="noStrike" kern="1200" baseline="0" dirty="0" smtClean="0">
              <a:solidFill>
                <a:schemeClr val="tx1"/>
              </a:solidFill>
              <a:latin typeface="+mn-lt"/>
              <a:ea typeface="+mn-ea"/>
              <a:cs typeface="+mn-cs"/>
            </a:endParaRPr>
          </a:p>
          <a:p>
            <a:r>
              <a:rPr lang="pl-PL" sz="1200" b="1" i="0" u="none" strike="noStrike" kern="1200" baseline="0" dirty="0" smtClean="0">
                <a:solidFill>
                  <a:schemeClr val="tx1"/>
                </a:solidFill>
                <a:latin typeface="+mn-lt"/>
                <a:ea typeface="+mn-ea"/>
                <a:cs typeface="+mn-cs"/>
              </a:rPr>
              <a:t>TALK TRACK:</a:t>
            </a:r>
          </a:p>
          <a:p>
            <a:endParaRPr lang="pl-PL" sz="1200" b="0" i="0" u="none" strike="noStrike" kern="1200" baseline="0" dirty="0" smtClean="0">
              <a:solidFill>
                <a:schemeClr val="tx1"/>
              </a:solidFill>
              <a:latin typeface="+mn-lt"/>
              <a:ea typeface="+mn-ea"/>
              <a:cs typeface="+mn-cs"/>
            </a:endParaRPr>
          </a:p>
          <a:p>
            <a:r>
              <a:rPr lang="pl-PL" sz="1200" b="0" i="0" u="none" strike="noStrike" kern="1200" baseline="0" dirty="0" smtClean="0">
                <a:solidFill>
                  <a:schemeClr val="tx1"/>
                </a:solidFill>
                <a:latin typeface="+mn-lt"/>
                <a:ea typeface="+mn-ea"/>
                <a:cs typeface="+mn-cs"/>
              </a:rPr>
              <a:t>[</a:t>
            </a:r>
            <a:r>
              <a:rPr lang="pl-PL" sz="1200" b="0" i="0" u="none" strike="noStrike" kern="1200" baseline="0" dirty="0" err="1" smtClean="0">
                <a:solidFill>
                  <a:schemeClr val="tx1"/>
                </a:solidFill>
                <a:latin typeface="+mn-lt"/>
                <a:ea typeface="+mn-ea"/>
                <a:cs typeface="+mn-cs"/>
              </a:rPr>
              <a:t>click</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Our platform and all extensions are configured via text-based</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properties files (one main properties file for the platform and</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core extensions) and </a:t>
            </a:r>
            <a:r>
              <a:rPr lang="pl-PL" sz="1200" b="0" i="0" u="none" strike="noStrike" kern="1200" baseline="0" dirty="0" smtClean="0">
                <a:solidFill>
                  <a:schemeClr val="tx1"/>
                </a:solidFill>
                <a:latin typeface="+mn-lt"/>
                <a:ea typeface="+mn-ea"/>
                <a:cs typeface="+mn-cs"/>
              </a:rPr>
              <a:t>[</a:t>
            </a:r>
            <a:r>
              <a:rPr lang="pl-PL" sz="1200" b="0" i="0" u="none" strike="noStrike" kern="1200" baseline="0" dirty="0" err="1" smtClean="0">
                <a:solidFill>
                  <a:schemeClr val="tx1"/>
                </a:solidFill>
                <a:latin typeface="+mn-lt"/>
                <a:ea typeface="+mn-ea"/>
                <a:cs typeface="+mn-cs"/>
              </a:rPr>
              <a:t>click</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XML-based Spring configuration files.</a:t>
            </a:r>
          </a:p>
          <a:p>
            <a:endParaRPr lang="pl-PL" sz="1200" b="0" i="0" u="none" strike="noStrike" kern="1200" baseline="0" dirty="0" smtClean="0">
              <a:solidFill>
                <a:schemeClr val="tx1"/>
              </a:solidFill>
              <a:latin typeface="+mn-lt"/>
              <a:ea typeface="+mn-ea"/>
              <a:cs typeface="+mn-cs"/>
            </a:endParaRPr>
          </a:p>
          <a:p>
            <a:r>
              <a:rPr lang="pl-PL" sz="1200" b="0" i="0" u="none" strike="noStrike" kern="1200" baseline="0" dirty="0" smtClean="0">
                <a:solidFill>
                  <a:schemeClr val="tx1"/>
                </a:solidFill>
                <a:latin typeface="+mn-lt"/>
                <a:ea typeface="+mn-ea"/>
                <a:cs typeface="+mn-cs"/>
              </a:rPr>
              <a:t>[</a:t>
            </a:r>
            <a:r>
              <a:rPr lang="pl-PL" sz="1200" b="0" i="0" u="none" strike="noStrike" kern="1200" baseline="0" dirty="0" err="1" smtClean="0">
                <a:solidFill>
                  <a:schemeClr val="tx1"/>
                </a:solidFill>
                <a:latin typeface="+mn-lt"/>
                <a:ea typeface="+mn-ea"/>
                <a:cs typeface="+mn-cs"/>
              </a:rPr>
              <a:t>click</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Instead of using XML-based Spring configuration, you may</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choose to use annotations for your custom extensions. One area</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where this is particularly well suited is the frontend layer of a</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Spring MVC-based web application.</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While we encourage our partners to use annotation-based Spring</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configuration, the hybris Platform itself uses XML-based Spring</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configuration. </a:t>
            </a:r>
            <a:r>
              <a:rPr lang="pl-PL" sz="1200" b="0" i="0" u="none" strike="noStrike" kern="1200" baseline="0" dirty="0" smtClean="0">
                <a:solidFill>
                  <a:schemeClr val="tx1"/>
                </a:solidFill>
                <a:latin typeface="+mn-lt"/>
                <a:ea typeface="+mn-ea"/>
                <a:cs typeface="+mn-cs"/>
              </a:rPr>
              <a:t/>
            </a:r>
            <a:br>
              <a:rPr lang="pl-PL" sz="1200" b="0" i="0" u="none" strike="noStrike" kern="1200" baseline="0" dirty="0" smtClean="0">
                <a:solidFill>
                  <a:schemeClr val="tx1"/>
                </a:solidFill>
                <a:latin typeface="+mn-lt"/>
                <a:ea typeface="+mn-ea"/>
                <a:cs typeface="+mn-cs"/>
              </a:rPr>
            </a:br>
            <a:endParaRPr lang="pl-PL"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This provides benefits for partners as the configuration</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required is more centrally located and can be identified and</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changed more easily.</a:t>
            </a:r>
            <a:endParaRPr lang="en-US" dirty="0"/>
          </a:p>
        </p:txBody>
      </p:sp>
      <p:sp>
        <p:nvSpPr>
          <p:cNvPr id="4" name="Slide Number Placeholder 3"/>
          <p:cNvSpPr>
            <a:spLocks noGrp="1"/>
          </p:cNvSpPr>
          <p:nvPr>
            <p:ph type="sldNum" sz="quarter" idx="10"/>
          </p:nvPr>
        </p:nvSpPr>
        <p:spPr/>
        <p:txBody>
          <a:bodyPr/>
          <a:lstStyle/>
          <a:p>
            <a:fld id="{ED7B24FE-57DF-FF46-96B6-ACE342584B9A}" type="slidenum">
              <a:rPr lang="en-US" smtClean="0"/>
              <a:t>14</a:t>
            </a:fld>
            <a:endParaRPr lang="en-US"/>
          </a:p>
        </p:txBody>
      </p:sp>
    </p:spTree>
    <p:extLst>
      <p:ext uri="{BB962C8B-B14F-4D97-AF65-F5344CB8AC3E}">
        <p14:creationId xmlns:p14="http://schemas.microsoft.com/office/powerpoint/2010/main" val="1594580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sz="1200" b="0" i="0" u="none" strike="noStrike" kern="1200" baseline="0" dirty="0" smtClean="0">
              <a:solidFill>
                <a:schemeClr val="tx1"/>
              </a:solidFill>
              <a:latin typeface="+mn-lt"/>
              <a:ea typeface="+mn-ea"/>
              <a:cs typeface="+mn-cs"/>
            </a:endParaRPr>
          </a:p>
          <a:p>
            <a:r>
              <a:rPr lang="pl-PL" sz="1200" b="1" i="0" u="none" strike="noStrike" kern="1200" baseline="0" dirty="0" smtClean="0">
                <a:solidFill>
                  <a:schemeClr val="tx1"/>
                </a:solidFill>
                <a:latin typeface="+mn-lt"/>
                <a:ea typeface="+mn-ea"/>
                <a:cs typeface="+mn-cs"/>
              </a:rPr>
              <a:t>TALK TRACK:</a:t>
            </a:r>
          </a:p>
          <a:p>
            <a:endParaRPr lang="pl-PL"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hybris Commerce Suite builds upon many well proven and</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widely adopted frameworks most notably Spring 3.2, ZK Framework</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and JUnit. </a:t>
            </a:r>
            <a:endParaRPr lang="pl-PL" sz="1200" b="0" i="0" u="none" strike="noStrike" kern="1200" baseline="0" dirty="0" smtClean="0">
              <a:solidFill>
                <a:schemeClr val="tx1"/>
              </a:solidFill>
              <a:latin typeface="+mn-lt"/>
              <a:ea typeface="+mn-ea"/>
              <a:cs typeface="+mn-cs"/>
            </a:endParaRPr>
          </a:p>
          <a:p>
            <a:endParaRPr lang="pl-PL"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Basing our architecture on such solid foundations</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brings several benefits: our partners are already familiar</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with many of these and thus avoid steep learning curves, hybris</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can focus on its areas of specialty rather than reinventing the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wheel, hybris can incorporate the numerous latest advances</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from each framework to bring the best products quickly and</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efficiently to market.</a:t>
            </a:r>
            <a:endParaRPr lang="pl-PL" sz="1200" b="0" i="0" u="none" strike="noStrike" kern="1200" baseline="0" dirty="0" smtClean="0">
              <a:solidFill>
                <a:schemeClr val="tx1"/>
              </a:solidFill>
              <a:latin typeface="+mn-lt"/>
              <a:ea typeface="+mn-ea"/>
              <a:cs typeface="+mn-cs"/>
            </a:endParaRPr>
          </a:p>
          <a:p>
            <a:endParaRPr lang="pl-PL" sz="1200" b="0" i="0" u="none" strike="noStrike" kern="1200" baseline="0" dirty="0" smtClean="0">
              <a:solidFill>
                <a:schemeClr val="tx1"/>
              </a:solidFill>
              <a:latin typeface="+mn-lt"/>
              <a:ea typeface="+mn-ea"/>
              <a:cs typeface="+mn-cs"/>
            </a:endParaRPr>
          </a:p>
          <a:p>
            <a:r>
              <a:rPr lang="pl-PL" sz="1200" b="1" i="0" u="none" strike="noStrike" kern="1200" baseline="0" dirty="0" err="1" smtClean="0">
                <a:solidFill>
                  <a:schemeClr val="tx1"/>
                </a:solidFill>
                <a:latin typeface="+mn-lt"/>
                <a:ea typeface="+mn-ea"/>
                <a:cs typeface="+mn-cs"/>
              </a:rPr>
              <a:t>Summary</a:t>
            </a:r>
            <a:r>
              <a:rPr lang="pl-PL" sz="1200" b="1" i="0" u="none" strike="noStrike" kern="1200" baseline="0" dirty="0" smtClean="0">
                <a:solidFill>
                  <a:schemeClr val="tx1"/>
                </a:solidFill>
                <a:latin typeface="+mn-lt"/>
                <a:ea typeface="+mn-ea"/>
                <a:cs typeface="+mn-cs"/>
              </a:rPr>
              <a:t>:</a:t>
            </a:r>
          </a:p>
          <a:p>
            <a:pPr marL="171450" indent="-171450">
              <a:buFont typeface="Arial" charset="0"/>
              <a:buChar char="•"/>
            </a:pPr>
            <a:r>
              <a:rPr lang="pl-PL" sz="1200" b="0" i="0" u="none" strike="noStrike" kern="1200" baseline="0" dirty="0" err="1" smtClean="0">
                <a:solidFill>
                  <a:schemeClr val="tx1"/>
                </a:solidFill>
                <a:latin typeface="+mn-lt"/>
                <a:ea typeface="+mn-ea"/>
                <a:cs typeface="+mn-cs"/>
              </a:rPr>
              <a:t>Common</a:t>
            </a:r>
            <a:r>
              <a:rPr lang="pl-PL" sz="1200" b="0" i="0" u="none" strike="noStrike" kern="1200" baseline="0" dirty="0" smtClean="0">
                <a:solidFill>
                  <a:schemeClr val="tx1"/>
                </a:solidFill>
                <a:latin typeface="+mn-lt"/>
                <a:ea typeface="+mn-ea"/>
                <a:cs typeface="+mn-cs"/>
              </a:rPr>
              <a:t>, open </a:t>
            </a:r>
            <a:r>
              <a:rPr lang="pl-PL" sz="1200" b="0" i="0" u="none" strike="noStrike" kern="1200" baseline="0" dirty="0" err="1" smtClean="0">
                <a:solidFill>
                  <a:schemeClr val="tx1"/>
                </a:solidFill>
                <a:latin typeface="+mn-lt"/>
                <a:ea typeface="+mn-ea"/>
                <a:cs typeface="+mn-cs"/>
              </a:rPr>
              <a:t>standards</a:t>
            </a:r>
            <a:endParaRPr lang="pl-PL" sz="1200" b="0" i="0" u="none" strike="noStrike" kern="1200" baseline="0" dirty="0" smtClean="0">
              <a:solidFill>
                <a:schemeClr val="tx1"/>
              </a:solidFill>
              <a:latin typeface="+mn-lt"/>
              <a:ea typeface="+mn-ea"/>
              <a:cs typeface="+mn-cs"/>
            </a:endParaRPr>
          </a:p>
          <a:p>
            <a:pPr marL="171450" indent="-171450">
              <a:buFont typeface="Arial" charset="0"/>
              <a:buChar char="•"/>
            </a:pPr>
            <a:r>
              <a:rPr lang="pl-PL" sz="1200" b="0" i="0" u="none" strike="noStrike" kern="1200" baseline="0" dirty="0" smtClean="0">
                <a:solidFill>
                  <a:schemeClr val="tx1"/>
                </a:solidFill>
                <a:latin typeface="+mn-lt"/>
                <a:ea typeface="+mn-ea"/>
                <a:cs typeface="+mn-cs"/>
              </a:rPr>
              <a:t>Flat learning </a:t>
            </a:r>
            <a:r>
              <a:rPr lang="pl-PL" sz="1200" b="0" i="0" u="none" strike="noStrike" kern="1200" baseline="0" dirty="0" err="1" smtClean="0">
                <a:solidFill>
                  <a:schemeClr val="tx1"/>
                </a:solidFill>
                <a:latin typeface="+mn-lt"/>
                <a:ea typeface="+mn-ea"/>
                <a:cs typeface="+mn-cs"/>
              </a:rPr>
              <a:t>curve</a:t>
            </a:r>
            <a:r>
              <a:rPr lang="pl-PL" sz="1200" b="0" i="0" u="none" strike="noStrike" kern="1200" baseline="0" dirty="0" smtClean="0">
                <a:solidFill>
                  <a:schemeClr val="tx1"/>
                </a:solidFill>
                <a:latin typeface="+mn-lt"/>
                <a:ea typeface="+mn-ea"/>
                <a:cs typeface="+mn-cs"/>
              </a:rPr>
              <a:t> for </a:t>
            </a:r>
            <a:r>
              <a:rPr lang="pl-PL" sz="1200" b="0" i="0" u="none" strike="noStrike" kern="1200" baseline="0" dirty="0" err="1" smtClean="0">
                <a:solidFill>
                  <a:schemeClr val="tx1"/>
                </a:solidFill>
                <a:latin typeface="+mn-lt"/>
                <a:ea typeface="+mn-ea"/>
                <a:cs typeface="+mn-cs"/>
              </a:rPr>
              <a:t>developers</a:t>
            </a:r>
            <a:endParaRPr lang="pl-PL" sz="1200" b="0" i="0" u="none" strike="noStrike" kern="1200" baseline="0" dirty="0" smtClean="0">
              <a:solidFill>
                <a:schemeClr val="tx1"/>
              </a:solidFill>
              <a:latin typeface="+mn-lt"/>
              <a:ea typeface="+mn-ea"/>
              <a:cs typeface="+mn-cs"/>
            </a:endParaRPr>
          </a:p>
          <a:p>
            <a:pPr marL="171450" indent="-171450">
              <a:buFont typeface="Arial" charset="0"/>
              <a:buChar char="•"/>
            </a:pPr>
            <a:r>
              <a:rPr lang="pl-PL" sz="1200" b="0" i="0" u="none" strike="noStrike" kern="1200" baseline="0" dirty="0" err="1" smtClean="0">
                <a:solidFill>
                  <a:schemeClr val="tx1"/>
                </a:solidFill>
                <a:latin typeface="+mn-lt"/>
                <a:ea typeface="+mn-ea"/>
                <a:cs typeface="+mn-cs"/>
              </a:rPr>
              <a:t>Bring</a:t>
            </a:r>
            <a:r>
              <a:rPr lang="pl-PL" sz="1200" b="0" i="0" u="none" strike="noStrike" kern="1200" baseline="0" dirty="0" smtClean="0">
                <a:solidFill>
                  <a:schemeClr val="tx1"/>
                </a:solidFill>
                <a:latin typeface="+mn-lt"/>
                <a:ea typeface="+mn-ea"/>
                <a:cs typeface="+mn-cs"/>
              </a:rPr>
              <a:t> products </a:t>
            </a:r>
            <a:r>
              <a:rPr lang="pl-PL" sz="1200" b="0" i="0" u="none" strike="noStrike" kern="1200" baseline="0" dirty="0" err="1" smtClean="0">
                <a:solidFill>
                  <a:schemeClr val="tx1"/>
                </a:solidFill>
                <a:latin typeface="+mn-lt"/>
                <a:ea typeface="+mn-ea"/>
                <a:cs typeface="+mn-cs"/>
              </a:rPr>
              <a:t>quickly</a:t>
            </a:r>
            <a:r>
              <a:rPr lang="pl-PL" sz="1200" b="0" i="0" u="none" strike="noStrike" kern="1200" baseline="0" dirty="0" smtClean="0">
                <a:solidFill>
                  <a:schemeClr val="tx1"/>
                </a:solidFill>
                <a:latin typeface="+mn-lt"/>
                <a:ea typeface="+mn-ea"/>
                <a:cs typeface="+mn-cs"/>
              </a:rPr>
              <a:t> and </a:t>
            </a:r>
            <a:r>
              <a:rPr lang="pl-PL" sz="1200" b="0" i="0" u="none" strike="noStrike" kern="1200" baseline="0" dirty="0" err="1" smtClean="0">
                <a:solidFill>
                  <a:schemeClr val="tx1"/>
                </a:solidFill>
                <a:latin typeface="+mn-lt"/>
                <a:ea typeface="+mn-ea"/>
                <a:cs typeface="+mn-cs"/>
              </a:rPr>
              <a:t>efficiently</a:t>
            </a:r>
            <a:r>
              <a:rPr lang="pl-PL" sz="1200" b="0" i="0" u="none" strike="noStrike" kern="1200" baseline="0" dirty="0" smtClean="0">
                <a:solidFill>
                  <a:schemeClr val="tx1"/>
                </a:solidFill>
                <a:latin typeface="+mn-lt"/>
                <a:ea typeface="+mn-ea"/>
                <a:cs typeface="+mn-cs"/>
              </a:rPr>
              <a:t> to the market</a:t>
            </a:r>
            <a:endParaRPr lang="en-US" b="0" dirty="0"/>
          </a:p>
        </p:txBody>
      </p:sp>
      <p:sp>
        <p:nvSpPr>
          <p:cNvPr id="4" name="Slide Number Placeholder 3"/>
          <p:cNvSpPr>
            <a:spLocks noGrp="1"/>
          </p:cNvSpPr>
          <p:nvPr>
            <p:ph type="sldNum" sz="quarter" idx="10"/>
          </p:nvPr>
        </p:nvSpPr>
        <p:spPr/>
        <p:txBody>
          <a:bodyPr/>
          <a:lstStyle/>
          <a:p>
            <a:fld id="{ED7B24FE-57DF-FF46-96B6-ACE342584B9A}" type="slidenum">
              <a:rPr lang="en-US" smtClean="0"/>
              <a:t>15</a:t>
            </a:fld>
            <a:endParaRPr lang="en-US"/>
          </a:p>
        </p:txBody>
      </p:sp>
    </p:spTree>
    <p:extLst>
      <p:ext uri="{BB962C8B-B14F-4D97-AF65-F5344CB8AC3E}">
        <p14:creationId xmlns:p14="http://schemas.microsoft.com/office/powerpoint/2010/main" val="1151071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sz="1200" b="0" i="0" u="none" strike="noStrike" kern="1200" baseline="0" dirty="0" smtClean="0">
              <a:solidFill>
                <a:schemeClr val="tx1"/>
              </a:solidFill>
              <a:latin typeface="+mn-lt"/>
              <a:ea typeface="+mn-ea"/>
              <a:cs typeface="+mn-cs"/>
            </a:endParaRPr>
          </a:p>
          <a:p>
            <a:r>
              <a:rPr lang="pl-PL" sz="1200" b="1" i="0" u="none" strike="noStrike" kern="1200" baseline="0" dirty="0" smtClean="0">
                <a:solidFill>
                  <a:schemeClr val="tx1"/>
                </a:solidFill>
                <a:latin typeface="+mn-lt"/>
                <a:ea typeface="+mn-ea"/>
                <a:cs typeface="+mn-cs"/>
              </a:rPr>
              <a:t>TALK TRACK</a:t>
            </a:r>
          </a:p>
          <a:p>
            <a:endParaRPr lang="pl-PL"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This </a:t>
            </a:r>
            <a:r>
              <a:rPr lang="pl-PL" sz="1200" b="0" i="0" u="none" strike="noStrike" kern="1200" baseline="0" dirty="0" smtClean="0">
                <a:solidFill>
                  <a:schemeClr val="tx1"/>
                </a:solidFill>
                <a:latin typeface="+mn-lt"/>
                <a:ea typeface="+mn-ea"/>
                <a:cs typeface="+mn-cs"/>
              </a:rPr>
              <a:t>part</a:t>
            </a:r>
            <a:r>
              <a:rPr lang="en-US" sz="1200" b="0" i="0" u="none" strike="noStrike" kern="1200" baseline="0" dirty="0" smtClean="0">
                <a:solidFill>
                  <a:schemeClr val="tx1"/>
                </a:solidFill>
                <a:latin typeface="+mn-lt"/>
                <a:ea typeface="+mn-ea"/>
                <a:cs typeface="+mn-cs"/>
              </a:rPr>
              <a:t> will give you a broad overview of the hybris architecture. Later we will dive into individual topics, but before we do</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this we would like you to understand the lean and lightweight approach we have taken for the design of the hybris Commerce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Suite. </a:t>
            </a:r>
            <a:endParaRPr lang="pl-PL" sz="1200" b="0" i="0" u="none" strike="noStrike" kern="1200" baseline="0" dirty="0" smtClean="0">
              <a:solidFill>
                <a:schemeClr val="tx1"/>
              </a:solidFill>
              <a:latin typeface="+mn-lt"/>
              <a:ea typeface="+mn-ea"/>
              <a:cs typeface="+mn-cs"/>
            </a:endParaRPr>
          </a:p>
          <a:p>
            <a:endParaRPr lang="pl-PL"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You will find out that our architecture is based heavily on Spring, an open source framework primarily known for its dependency</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injection (DI) and aspect-oriented programming (AOP) features. The hybris extension concept is based on this Spring</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foundation and allows the hybris Platform to be highly extensible and flexible as you will see.</a:t>
            </a:r>
            <a:endParaRPr lang="pl-PL" sz="1200" b="0" i="0" u="none" strike="noStrike" kern="1200" baseline="0" dirty="0" smtClean="0">
              <a:solidFill>
                <a:schemeClr val="tx1"/>
              </a:solidFill>
              <a:latin typeface="+mn-lt"/>
              <a:ea typeface="+mn-ea"/>
              <a:cs typeface="+mn-cs"/>
            </a:endParaRPr>
          </a:p>
          <a:p>
            <a:endParaRPr lang="pl-PL" sz="1200" b="0" i="0" u="none" strike="noStrike" kern="1200" baseline="0" dirty="0" smtClean="0">
              <a:solidFill>
                <a:schemeClr val="tx1"/>
              </a:solidFill>
              <a:latin typeface="+mn-lt"/>
              <a:ea typeface="+mn-ea"/>
              <a:cs typeface="+mn-cs"/>
            </a:endParaRPr>
          </a:p>
          <a:p>
            <a:r>
              <a:rPr lang="pl-PL" sz="1200" b="1" i="0" u="none" strike="noStrike" kern="1200" baseline="0" dirty="0" smtClean="0">
                <a:solidFill>
                  <a:schemeClr val="tx1"/>
                </a:solidFill>
                <a:latin typeface="+mn-lt"/>
                <a:ea typeface="+mn-ea"/>
                <a:cs typeface="+mn-cs"/>
              </a:rPr>
              <a:t>----------------------------------------------</a:t>
            </a:r>
          </a:p>
          <a:p>
            <a:endParaRPr lang="pl-PL" sz="1200" b="1" i="0" u="none" strike="noStrike" kern="1200" baseline="0" dirty="0" smtClean="0">
              <a:solidFill>
                <a:schemeClr val="tx1"/>
              </a:solidFill>
              <a:latin typeface="+mn-lt"/>
              <a:ea typeface="+mn-ea"/>
              <a:cs typeface="+mn-cs"/>
            </a:endParaRPr>
          </a:p>
          <a:p>
            <a:r>
              <a:rPr lang="pl-PL" sz="1200" b="1" i="0" u="none" strike="noStrike" kern="1200" baseline="0" dirty="0" smtClean="0">
                <a:solidFill>
                  <a:schemeClr val="tx1"/>
                </a:solidFill>
                <a:latin typeface="+mn-lt"/>
                <a:ea typeface="+mn-ea"/>
                <a:cs typeface="+mn-cs"/>
              </a:rPr>
              <a:t>GLOSSARY:</a:t>
            </a:r>
          </a:p>
          <a:p>
            <a:endParaRPr lang="pl-PL" b="1" dirty="0" smtClean="0"/>
          </a:p>
          <a:p>
            <a:r>
              <a:rPr lang="pl-PL" b="1" dirty="0" smtClean="0"/>
              <a:t>Spring: </a:t>
            </a:r>
          </a:p>
          <a:p>
            <a:r>
              <a:rPr lang="en-US" b="0" dirty="0" smtClean="0"/>
              <a:t>The Spring Framework is an open source application framework</a:t>
            </a:r>
            <a:r>
              <a:rPr lang="pl-PL" b="0" dirty="0" smtClean="0"/>
              <a:t>. </a:t>
            </a:r>
            <a:r>
              <a:rPr lang="en-US" b="0" dirty="0" smtClean="0"/>
              <a:t>The framework's core features can be used by any Java application, but there are extensions for building web applications on top of the Java EE platform. Although the framework does not impose any specific programming model, it has become popular in the Java community as an alternative to, replacement for, or even addition to the Enterprise JavaBean (EJB) model.</a:t>
            </a:r>
            <a:endParaRPr lang="pl-PL" b="0" dirty="0" smtClean="0"/>
          </a:p>
          <a:p>
            <a:endParaRPr lang="pl-PL" dirty="0" smtClean="0"/>
          </a:p>
          <a:p>
            <a:r>
              <a:rPr lang="pl-PL" b="1" dirty="0" err="1" smtClean="0"/>
              <a:t>Dependency</a:t>
            </a:r>
            <a:r>
              <a:rPr lang="pl-PL" b="1" dirty="0" smtClean="0"/>
              <a:t> </a:t>
            </a:r>
            <a:r>
              <a:rPr lang="pl-PL" b="1" dirty="0" err="1" smtClean="0"/>
              <a:t>injection</a:t>
            </a:r>
            <a:r>
              <a:rPr lang="pl-PL" b="1" dirty="0" smtClean="0"/>
              <a:t>: </a:t>
            </a:r>
          </a:p>
          <a:p>
            <a:r>
              <a:rPr lang="en-US" b="0" dirty="0" smtClean="0"/>
              <a:t>Dependency injection is a software design pattern that implements inversion of control and allows a program design to follow the dependency inversion principle. </a:t>
            </a:r>
            <a:endParaRPr lang="pl-PL" b="0" dirty="0" smtClean="0"/>
          </a:p>
          <a:p>
            <a:endParaRPr lang="en-US" b="0" dirty="0" smtClean="0"/>
          </a:p>
          <a:p>
            <a:r>
              <a:rPr lang="en-US" b="0" dirty="0" smtClean="0"/>
              <a:t>An injection is the passing of a dependency (a service) to a dependent object (a client). The service is made part of the client's state. Passing the service to the client, rather than allowing a client to build or find the service, is the fundamental requirement of the pattern.</a:t>
            </a:r>
            <a:endParaRPr lang="pl-PL" b="0" dirty="0" smtClean="0"/>
          </a:p>
          <a:p>
            <a:endParaRPr lang="pl-PL" dirty="0" smtClean="0"/>
          </a:p>
          <a:p>
            <a:r>
              <a:rPr lang="pl-PL" b="1" dirty="0" err="1" smtClean="0"/>
              <a:t>Aspect-oriented</a:t>
            </a:r>
            <a:r>
              <a:rPr lang="pl-PL" b="1" dirty="0" smtClean="0"/>
              <a:t> </a:t>
            </a:r>
            <a:r>
              <a:rPr lang="pl-PL" b="1" dirty="0" err="1" smtClean="0"/>
              <a:t>programming</a:t>
            </a:r>
            <a:r>
              <a:rPr lang="pl-PL" b="1" dirty="0" smtClean="0"/>
              <a:t>:</a:t>
            </a:r>
          </a:p>
          <a:p>
            <a:r>
              <a:rPr lang="en-US" dirty="0" smtClean="0"/>
              <a:t>In computing, aspect-oriented programming (AOP) is a programming paradigm that aims to increase </a:t>
            </a:r>
            <a:r>
              <a:rPr lang="en-US" b="1" dirty="0" smtClean="0"/>
              <a:t>modularity </a:t>
            </a:r>
            <a:r>
              <a:rPr lang="en-US" dirty="0" smtClean="0"/>
              <a:t>by allowing the separation of cross-cutting concerns. AOP forms a basis for aspect-oriented software development.</a:t>
            </a:r>
            <a:endParaRPr lang="pl-PL" dirty="0" smtClean="0"/>
          </a:p>
          <a:p>
            <a:endParaRPr lang="pl-PL" dirty="0" smtClean="0"/>
          </a:p>
          <a:p>
            <a:endParaRPr lang="en-US" dirty="0"/>
          </a:p>
        </p:txBody>
      </p:sp>
      <p:sp>
        <p:nvSpPr>
          <p:cNvPr id="4" name="Slide Number Placeholder 3"/>
          <p:cNvSpPr>
            <a:spLocks noGrp="1"/>
          </p:cNvSpPr>
          <p:nvPr>
            <p:ph type="sldNum" sz="quarter" idx="10"/>
          </p:nvPr>
        </p:nvSpPr>
        <p:spPr/>
        <p:txBody>
          <a:bodyPr/>
          <a:lstStyle/>
          <a:p>
            <a:fld id="{ED7B24FE-57DF-FF46-96B6-ACE342584B9A}" type="slidenum">
              <a:rPr lang="en-US" smtClean="0"/>
              <a:t>16</a:t>
            </a:fld>
            <a:endParaRPr lang="en-US"/>
          </a:p>
        </p:txBody>
      </p:sp>
    </p:spTree>
    <p:extLst>
      <p:ext uri="{BB962C8B-B14F-4D97-AF65-F5344CB8AC3E}">
        <p14:creationId xmlns:p14="http://schemas.microsoft.com/office/powerpoint/2010/main" val="2882618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sz="1200" b="1" i="0" u="none" strike="noStrike" kern="1200" baseline="0" dirty="0" smtClean="0">
              <a:solidFill>
                <a:schemeClr val="tx1"/>
              </a:solidFill>
              <a:latin typeface="+mn-lt"/>
              <a:ea typeface="+mn-ea"/>
              <a:cs typeface="+mn-cs"/>
            </a:endParaRPr>
          </a:p>
          <a:p>
            <a:r>
              <a:rPr lang="pl-PL" sz="1200" b="1" i="0" u="none" strike="noStrike" kern="1200" baseline="0" dirty="0" smtClean="0">
                <a:solidFill>
                  <a:schemeClr val="tx1"/>
                </a:solidFill>
                <a:latin typeface="+mn-lt"/>
                <a:ea typeface="+mn-ea"/>
                <a:cs typeface="+mn-cs"/>
              </a:rPr>
              <a:t>TALK TRACK:</a:t>
            </a:r>
          </a:p>
          <a:p>
            <a:endParaRPr lang="pl-PL"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hybris uses an MDA (Model Driven Architecture) approach when it</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comes to modeling the business objects. The result is a business</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model that exactly fits your needs and does not require you to wrap</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any relevant data in meaningless container structures. According to</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defined business model, the hybris platform will automatically</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generate the business objects and any back-end application like the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hybris Product Cockpit will adjust to it.</a:t>
            </a:r>
            <a:endParaRPr lang="pl-PL"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business objects can be specified either via UML or XML and will</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then be automatically generated during the build process. All required</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ORM setup for managing these objects is generated too, as well</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as the database schema needed to store it. Business objects are simple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POJOs which automatically benefit from the hybris core services</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such as caching, clustering, personalization, and internationalization</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support, and are accessible via the hybris back-end applications like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hybris Administration Cockpit or Product Cockpit.</a:t>
            </a:r>
            <a:r>
              <a:rPr lang="pl-PL" sz="1200" b="0" i="0" u="none" strike="noStrike" kern="1200" baseline="0" dirty="0" smtClean="0">
                <a:solidFill>
                  <a:schemeClr val="tx1"/>
                </a:solidFill>
                <a:latin typeface="+mn-lt"/>
                <a:ea typeface="+mn-ea"/>
                <a:cs typeface="+mn-cs"/>
              </a:rPr>
              <a:t> </a:t>
            </a:r>
          </a:p>
          <a:p>
            <a:endParaRPr lang="pl-PL"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a:t>
            </a:r>
            <a:r>
              <a:rPr lang="pl-PL" sz="1200" b="0" i="0" u="none" strike="noStrike" kern="1200" baseline="0" dirty="0" err="1" smtClean="0">
                <a:solidFill>
                  <a:schemeClr val="tx1"/>
                </a:solidFill>
                <a:latin typeface="+mn-lt"/>
                <a:ea typeface="+mn-ea"/>
                <a:cs typeface="+mn-cs"/>
              </a:rPr>
              <a:t>presented</a:t>
            </a:r>
            <a:r>
              <a:rPr lang="en-US" sz="1200" b="0" i="0" u="none" strike="noStrike" kern="1200" baseline="0" dirty="0" smtClean="0">
                <a:solidFill>
                  <a:schemeClr val="tx1"/>
                </a:solidFill>
                <a:latin typeface="+mn-lt"/>
                <a:ea typeface="+mn-ea"/>
                <a:cs typeface="+mn-cs"/>
              </a:rPr>
              <a:t> code snippet is an excerpt of an </a:t>
            </a:r>
            <a:r>
              <a:rPr lang="en-US" sz="1200" b="1" i="0" u="none" strike="noStrike" kern="1200" baseline="0" dirty="0" smtClean="0">
                <a:solidFill>
                  <a:schemeClr val="tx1"/>
                </a:solidFill>
                <a:latin typeface="+mn-lt"/>
                <a:ea typeface="+mn-ea"/>
                <a:cs typeface="+mn-cs"/>
              </a:rPr>
              <a:t>items.xml</a:t>
            </a:r>
            <a:r>
              <a:rPr lang="en-US" sz="1200" b="0" i="0" u="none" strike="noStrike" kern="1200" baseline="0" dirty="0" smtClean="0">
                <a:solidFill>
                  <a:schemeClr val="tx1"/>
                </a:solidFill>
                <a:latin typeface="+mn-lt"/>
                <a:ea typeface="+mn-ea"/>
                <a:cs typeface="+mn-cs"/>
              </a:rPr>
              <a:t> file. It shows</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XML-based format in which business objects are defined.</a:t>
            </a:r>
            <a:endParaRPr lang="pl-PL" sz="1200" b="0" i="0" u="none" strike="noStrike" kern="1200" baseline="0" dirty="0" smtClean="0">
              <a:solidFill>
                <a:schemeClr val="tx1"/>
              </a:solidFill>
              <a:latin typeface="+mn-lt"/>
              <a:ea typeface="+mn-ea"/>
              <a:cs typeface="+mn-cs"/>
            </a:endParaRPr>
          </a:p>
          <a:p>
            <a:endParaRPr lang="pl-PL" sz="1200" b="0" i="0" u="none" strike="noStrike" kern="1200" baseline="0" dirty="0" smtClean="0">
              <a:solidFill>
                <a:schemeClr val="tx1"/>
              </a:solidFill>
              <a:latin typeface="+mn-lt"/>
              <a:ea typeface="+mn-ea"/>
              <a:cs typeface="+mn-cs"/>
            </a:endParaRPr>
          </a:p>
          <a:p>
            <a:r>
              <a:rPr lang="pl-PL" sz="1200" b="1" i="0" u="none" strike="noStrike" kern="1200" baseline="0" dirty="0" err="1" smtClean="0">
                <a:solidFill>
                  <a:schemeClr val="tx1"/>
                </a:solidFill>
                <a:latin typeface="+mn-lt"/>
                <a:ea typeface="+mn-ea"/>
                <a:cs typeface="+mn-cs"/>
              </a:rPr>
              <a:t>Summary</a:t>
            </a:r>
            <a:r>
              <a:rPr lang="pl-PL" sz="1200" b="1" i="0" u="none" strike="noStrike" kern="1200" baseline="0" dirty="0" smtClean="0">
                <a:solidFill>
                  <a:schemeClr val="tx1"/>
                </a:solidFill>
                <a:latin typeface="+mn-lt"/>
                <a:ea typeface="+mn-ea"/>
                <a:cs typeface="+mn-cs"/>
              </a:rPr>
              <a:t>:</a:t>
            </a:r>
          </a:p>
          <a:p>
            <a:endParaRPr lang="pl-PL" sz="1200" b="0" i="0" u="none" strike="noStrike" kern="1200" baseline="0" dirty="0" smtClean="0">
              <a:solidFill>
                <a:schemeClr val="tx1"/>
              </a:solidFill>
              <a:latin typeface="+mn-lt"/>
              <a:ea typeface="+mn-ea"/>
              <a:cs typeface="+mn-cs"/>
            </a:endParaRPr>
          </a:p>
          <a:p>
            <a:pPr marL="171450" indent="-171450">
              <a:buFont typeface="Arial" charset="0"/>
              <a:buChar char="•"/>
            </a:pPr>
            <a:r>
              <a:rPr lang="pl-PL" dirty="0" smtClean="0"/>
              <a:t>Model </a:t>
            </a:r>
            <a:r>
              <a:rPr lang="pl-PL" dirty="0" err="1" smtClean="0"/>
              <a:t>Driven</a:t>
            </a:r>
            <a:r>
              <a:rPr lang="pl-PL" dirty="0" smtClean="0"/>
              <a:t> Architecture</a:t>
            </a:r>
            <a:r>
              <a:rPr lang="pl-PL" baseline="0" dirty="0"/>
              <a:t> </a:t>
            </a:r>
            <a:r>
              <a:rPr lang="pl-PL" baseline="0" dirty="0" err="1" smtClean="0"/>
              <a:t>that</a:t>
            </a:r>
            <a:r>
              <a:rPr lang="pl-PL" baseline="0" dirty="0" smtClean="0"/>
              <a:t> </a:t>
            </a:r>
            <a:r>
              <a:rPr lang="pl-PL" baseline="0" dirty="0" err="1" smtClean="0"/>
              <a:t>exactly</a:t>
            </a:r>
            <a:r>
              <a:rPr lang="pl-PL" baseline="0" dirty="0" smtClean="0"/>
              <a:t> </a:t>
            </a:r>
            <a:r>
              <a:rPr lang="pl-PL" baseline="0" dirty="0" err="1" smtClean="0"/>
              <a:t>fits</a:t>
            </a:r>
            <a:r>
              <a:rPr lang="pl-PL" baseline="0" dirty="0" smtClean="0"/>
              <a:t> </a:t>
            </a:r>
            <a:r>
              <a:rPr lang="pl-PL" baseline="0" dirty="0" err="1" smtClean="0"/>
              <a:t>your</a:t>
            </a:r>
            <a:r>
              <a:rPr lang="pl-PL" baseline="0" dirty="0" smtClean="0"/>
              <a:t> </a:t>
            </a:r>
            <a:r>
              <a:rPr lang="pl-PL" baseline="0" dirty="0" err="1" smtClean="0"/>
              <a:t>needs</a:t>
            </a:r>
            <a:r>
              <a:rPr lang="pl-PL" baseline="0" dirty="0" smtClean="0"/>
              <a:t>.</a:t>
            </a:r>
          </a:p>
          <a:p>
            <a:pPr marL="171450" indent="-171450">
              <a:buFont typeface="Arial" charset="0"/>
              <a:buChar char="•"/>
            </a:pPr>
            <a:r>
              <a:rPr lang="pl-PL" baseline="0" dirty="0" smtClean="0"/>
              <a:t>UML and XML </a:t>
            </a:r>
            <a:r>
              <a:rPr lang="pl-PL" baseline="0" dirty="0" err="1" smtClean="0"/>
              <a:t>compliant</a:t>
            </a:r>
            <a:r>
              <a:rPr lang="pl-PL" baseline="0" dirty="0" smtClean="0"/>
              <a:t>.</a:t>
            </a:r>
          </a:p>
          <a:p>
            <a:pPr marL="171450" indent="-171450">
              <a:buFont typeface="Arial" charset="0"/>
              <a:buChar char="•"/>
            </a:pPr>
            <a:r>
              <a:rPr lang="pl-PL" baseline="0" dirty="0" err="1" smtClean="0"/>
              <a:t>Back</a:t>
            </a:r>
            <a:r>
              <a:rPr lang="pl-PL" baseline="0" dirty="0" smtClean="0"/>
              <a:t>-end </a:t>
            </a:r>
            <a:r>
              <a:rPr lang="pl-PL" baseline="0" dirty="0" err="1" smtClean="0"/>
              <a:t>applications</a:t>
            </a:r>
            <a:r>
              <a:rPr lang="pl-PL" baseline="0" dirty="0" smtClean="0"/>
              <a:t> </a:t>
            </a:r>
            <a:r>
              <a:rPr lang="pl-PL" baseline="0" dirty="0" err="1" smtClean="0"/>
              <a:t>automatically</a:t>
            </a:r>
            <a:r>
              <a:rPr lang="pl-PL" baseline="0" dirty="0" smtClean="0"/>
              <a:t> </a:t>
            </a:r>
            <a:r>
              <a:rPr lang="pl-PL" baseline="0" dirty="0" err="1" smtClean="0"/>
              <a:t>adjust</a:t>
            </a:r>
            <a:r>
              <a:rPr lang="pl-PL" baseline="0" dirty="0" smtClean="0"/>
              <a:t> to </a:t>
            </a:r>
            <a:r>
              <a:rPr lang="pl-PL" baseline="0" dirty="0" err="1" smtClean="0"/>
              <a:t>changes</a:t>
            </a:r>
            <a:r>
              <a:rPr lang="pl-PL" baseline="0" dirty="0" smtClean="0"/>
              <a:t> in business model.</a:t>
            </a:r>
            <a:endParaRPr lang="pl-PL" dirty="0" smtClean="0"/>
          </a:p>
        </p:txBody>
      </p:sp>
      <p:sp>
        <p:nvSpPr>
          <p:cNvPr id="4" name="Slide Number Placeholder 3"/>
          <p:cNvSpPr>
            <a:spLocks noGrp="1"/>
          </p:cNvSpPr>
          <p:nvPr>
            <p:ph type="sldNum" sz="quarter" idx="10"/>
          </p:nvPr>
        </p:nvSpPr>
        <p:spPr/>
        <p:txBody>
          <a:bodyPr/>
          <a:lstStyle/>
          <a:p>
            <a:fld id="{ED7B24FE-57DF-FF46-96B6-ACE342584B9A}" type="slidenum">
              <a:rPr lang="en-US" smtClean="0"/>
              <a:t>17</a:t>
            </a:fld>
            <a:endParaRPr lang="en-US"/>
          </a:p>
        </p:txBody>
      </p:sp>
    </p:spTree>
    <p:extLst>
      <p:ext uri="{BB962C8B-B14F-4D97-AF65-F5344CB8AC3E}">
        <p14:creationId xmlns:p14="http://schemas.microsoft.com/office/powerpoint/2010/main" val="136124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b="1" dirty="0" smtClean="0"/>
              <a:t>TALK</a:t>
            </a:r>
            <a:r>
              <a:rPr lang="pl-PL" b="1" baseline="0" dirty="0" smtClean="0"/>
              <a:t> TRACK:</a:t>
            </a:r>
            <a:endParaRPr lang="pl-PL" b="1" dirty="0" smtClean="0"/>
          </a:p>
          <a:p>
            <a:endParaRPr lang="pl-PL" dirty="0" smtClean="0"/>
          </a:p>
          <a:p>
            <a:r>
              <a:rPr lang="en-US" dirty="0" smtClean="0"/>
              <a:t>As hybris uses the Spring Application Framework, it is very easy</a:t>
            </a:r>
            <a:r>
              <a:rPr lang="pl-PL" dirty="0" smtClean="0"/>
              <a:t> </a:t>
            </a:r>
            <a:r>
              <a:rPr lang="en-US" dirty="0" smtClean="0"/>
              <a:t>to add or replace existing services in the ServiceLayer. By replacing</a:t>
            </a:r>
            <a:r>
              <a:rPr lang="pl-PL" dirty="0" smtClean="0"/>
              <a:t> </a:t>
            </a:r>
            <a:r>
              <a:rPr lang="en-US" dirty="0" smtClean="0"/>
              <a:t>default services, you are free to use any specific implementation.</a:t>
            </a:r>
          </a:p>
          <a:p>
            <a:endParaRPr lang="pl-PL" b="1" dirty="0" smtClean="0"/>
          </a:p>
          <a:p>
            <a:r>
              <a:rPr lang="pl-PL" b="1" dirty="0" smtClean="0"/>
              <a:t>A</a:t>
            </a:r>
            <a:r>
              <a:rPr lang="en-US" b="1" dirty="0" err="1" smtClean="0"/>
              <a:t>ll</a:t>
            </a:r>
            <a:r>
              <a:rPr lang="en-US" b="1" dirty="0" smtClean="0"/>
              <a:t> a developer needs to do is follow these easy steps to replace</a:t>
            </a:r>
            <a:r>
              <a:rPr lang="pl-PL" b="1" dirty="0" smtClean="0"/>
              <a:t> </a:t>
            </a:r>
            <a:r>
              <a:rPr lang="en-US" b="1" dirty="0" smtClean="0"/>
              <a:t>an existing service in the hybris ServiceLayer:</a:t>
            </a:r>
            <a:r>
              <a:rPr lang="pl-PL" b="1" dirty="0" smtClean="0"/>
              <a:t> </a:t>
            </a:r>
          </a:p>
          <a:p>
            <a:endParaRPr lang="pl-PL" b="1" dirty="0" smtClean="0"/>
          </a:p>
          <a:p>
            <a:pPr marL="228600" indent="-228600">
              <a:buAutoNum type="arabicParenR"/>
            </a:pPr>
            <a:r>
              <a:rPr lang="pl-PL" dirty="0" smtClean="0"/>
              <a:t>[</a:t>
            </a:r>
            <a:r>
              <a:rPr lang="pl-PL" dirty="0" err="1" smtClean="0"/>
              <a:t>click</a:t>
            </a:r>
            <a:r>
              <a:rPr lang="pl-PL" dirty="0" smtClean="0"/>
              <a:t>] </a:t>
            </a:r>
            <a:r>
              <a:rPr lang="en-US" dirty="0" smtClean="0"/>
              <a:t>Find the service interface and Spring bean definition you</a:t>
            </a:r>
            <a:r>
              <a:rPr lang="pl-PL" dirty="0" smtClean="0"/>
              <a:t> </a:t>
            </a:r>
            <a:r>
              <a:rPr lang="en-US" dirty="0" smtClean="0"/>
              <a:t>wish to replace</a:t>
            </a:r>
            <a:r>
              <a:rPr lang="pl-PL" dirty="0" smtClean="0"/>
              <a:t> </a:t>
            </a:r>
          </a:p>
          <a:p>
            <a:pPr marL="228600" indent="-228600">
              <a:buAutoNum type="arabicParenR"/>
            </a:pPr>
            <a:r>
              <a:rPr lang="pl-PL" dirty="0" smtClean="0"/>
              <a:t>[</a:t>
            </a:r>
            <a:r>
              <a:rPr lang="pl-PL" dirty="0" err="1" smtClean="0"/>
              <a:t>click</a:t>
            </a:r>
            <a:r>
              <a:rPr lang="pl-PL" dirty="0" smtClean="0"/>
              <a:t>] </a:t>
            </a:r>
            <a:r>
              <a:rPr lang="en-US" dirty="0" smtClean="0"/>
              <a:t>Implement the new service using the same Java interface.</a:t>
            </a:r>
            <a:r>
              <a:rPr lang="pl-PL" dirty="0" smtClean="0"/>
              <a:t> </a:t>
            </a:r>
            <a:r>
              <a:rPr lang="en-US" dirty="0" smtClean="0"/>
              <a:t>Your new implementation can internally forward</a:t>
            </a:r>
            <a:r>
              <a:rPr lang="pl-PL" dirty="0" smtClean="0"/>
              <a:t> </a:t>
            </a:r>
            <a:r>
              <a:rPr lang="en-US" dirty="0" smtClean="0"/>
              <a:t>some of the method calls to the old, still available service or</a:t>
            </a:r>
            <a:r>
              <a:rPr lang="pl-PL" dirty="0" smtClean="0"/>
              <a:t> </a:t>
            </a:r>
            <a:r>
              <a:rPr lang="en-US" dirty="0" smtClean="0"/>
              <a:t>replace the logic completely.</a:t>
            </a:r>
            <a:endParaRPr lang="pl-PL" dirty="0" smtClean="0"/>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r>
              <a:rPr lang="pl-PL" dirty="0" smtClean="0"/>
              <a:t>[</a:t>
            </a:r>
            <a:r>
              <a:rPr lang="pl-PL" dirty="0" err="1" smtClean="0"/>
              <a:t>click</a:t>
            </a:r>
            <a:r>
              <a:rPr lang="pl-PL" dirty="0" smtClean="0"/>
              <a:t>] </a:t>
            </a:r>
            <a:r>
              <a:rPr lang="pl-PL" dirty="0" err="1" smtClean="0"/>
              <a:t>Replace</a:t>
            </a:r>
            <a:r>
              <a:rPr lang="en-US" dirty="0" smtClean="0"/>
              <a:t> the alias of the service in the Spring configuration</a:t>
            </a:r>
            <a:r>
              <a:rPr lang="pl-PL" dirty="0" smtClean="0"/>
              <a:t> </a:t>
            </a:r>
            <a:r>
              <a:rPr lang="en-US" dirty="0" smtClean="0"/>
              <a:t>file and point to the new service implementation bean.</a:t>
            </a:r>
            <a:endParaRPr lang="pl-PL" dirty="0" smtClean="0"/>
          </a:p>
          <a:p>
            <a:endParaRPr lang="en-US" dirty="0"/>
          </a:p>
        </p:txBody>
      </p:sp>
      <p:sp>
        <p:nvSpPr>
          <p:cNvPr id="4" name="Slide Number Placeholder 3"/>
          <p:cNvSpPr>
            <a:spLocks noGrp="1"/>
          </p:cNvSpPr>
          <p:nvPr>
            <p:ph type="sldNum" sz="quarter" idx="10"/>
          </p:nvPr>
        </p:nvSpPr>
        <p:spPr/>
        <p:txBody>
          <a:bodyPr/>
          <a:lstStyle/>
          <a:p>
            <a:fld id="{ED7B24FE-57DF-FF46-96B6-ACE342584B9A}" type="slidenum">
              <a:rPr lang="en-US" smtClean="0"/>
              <a:t>18</a:t>
            </a:fld>
            <a:endParaRPr lang="en-US"/>
          </a:p>
        </p:txBody>
      </p:sp>
    </p:spTree>
    <p:extLst>
      <p:ext uri="{BB962C8B-B14F-4D97-AF65-F5344CB8AC3E}">
        <p14:creationId xmlns:p14="http://schemas.microsoft.com/office/powerpoint/2010/main" val="34483060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b="1" dirty="0" smtClean="0"/>
              <a:t>TALK TRACK:</a:t>
            </a:r>
          </a:p>
          <a:p>
            <a:endParaRPr lang="pl-PL" dirty="0" smtClean="0"/>
          </a:p>
          <a:p>
            <a:r>
              <a:rPr lang="pl-PL" b="0" dirty="0" err="1" smtClean="0"/>
              <a:t>Creating</a:t>
            </a:r>
            <a:r>
              <a:rPr lang="pl-PL" b="0" dirty="0" smtClean="0"/>
              <a:t> </a:t>
            </a:r>
            <a:r>
              <a:rPr lang="pl-PL" b="0" dirty="0" err="1" smtClean="0"/>
              <a:t>new</a:t>
            </a:r>
            <a:r>
              <a:rPr lang="pl-PL" b="0" dirty="0" smtClean="0"/>
              <a:t>, </a:t>
            </a:r>
            <a:r>
              <a:rPr lang="pl-PL" b="0" dirty="0" err="1" smtClean="0"/>
              <a:t>custom</a:t>
            </a:r>
            <a:r>
              <a:rPr lang="pl-PL" b="0" dirty="0" smtClean="0"/>
              <a:t> </a:t>
            </a:r>
            <a:r>
              <a:rPr lang="pl-PL" b="0" dirty="0" err="1" smtClean="0"/>
              <a:t>extensions</a:t>
            </a:r>
            <a:r>
              <a:rPr lang="pl-PL" b="0" dirty="0" smtClean="0"/>
              <a:t> </a:t>
            </a:r>
            <a:r>
              <a:rPr lang="pl-PL" b="0" dirty="0" err="1" smtClean="0"/>
              <a:t>is</a:t>
            </a:r>
            <a:r>
              <a:rPr lang="pl-PL" b="0" dirty="0" smtClean="0"/>
              <a:t> </a:t>
            </a:r>
            <a:r>
              <a:rPr lang="pl-PL" b="0" dirty="0" err="1" smtClean="0"/>
              <a:t>easy</a:t>
            </a:r>
            <a:r>
              <a:rPr lang="pl-PL" b="0" dirty="0" smtClean="0"/>
              <a:t>.</a:t>
            </a:r>
            <a:r>
              <a:rPr lang="pl-PL" b="0" baseline="0" dirty="0" smtClean="0"/>
              <a:t> [</a:t>
            </a:r>
            <a:r>
              <a:rPr lang="pl-PL" b="0" baseline="0" dirty="0" err="1" smtClean="0"/>
              <a:t>click</a:t>
            </a:r>
            <a:r>
              <a:rPr lang="pl-PL" b="0" baseline="0" dirty="0" smtClean="0"/>
              <a:t>]</a:t>
            </a:r>
          </a:p>
          <a:p>
            <a:endParaRPr lang="pl-PL" b="0" baseline="0" dirty="0" smtClean="0"/>
          </a:p>
          <a:p>
            <a:r>
              <a:rPr lang="pl-PL" b="0" baseline="0" dirty="0" err="1" smtClean="0"/>
              <a:t>You</a:t>
            </a:r>
            <a:r>
              <a:rPr lang="pl-PL" b="0" baseline="0" dirty="0" smtClean="0"/>
              <a:t> </a:t>
            </a:r>
            <a:r>
              <a:rPr lang="pl-PL" b="0" baseline="0" dirty="0" err="1" smtClean="0"/>
              <a:t>can</a:t>
            </a:r>
            <a:r>
              <a:rPr lang="pl-PL" b="0" baseline="0" dirty="0" smtClean="0"/>
              <a:t> </a:t>
            </a:r>
            <a:r>
              <a:rPr lang="pl-PL" b="0" baseline="0" dirty="0" err="1" smtClean="0"/>
              <a:t>either</a:t>
            </a:r>
            <a:r>
              <a:rPr lang="pl-PL" b="0" baseline="0" dirty="0" smtClean="0"/>
              <a:t> </a:t>
            </a:r>
            <a:r>
              <a:rPr lang="pl-PL" b="0" baseline="0" dirty="0" err="1" smtClean="0"/>
              <a:t>create</a:t>
            </a:r>
            <a:r>
              <a:rPr lang="pl-PL" b="0" baseline="0" dirty="0" smtClean="0"/>
              <a:t> </a:t>
            </a:r>
            <a:r>
              <a:rPr lang="pl-PL" b="0" baseline="0" dirty="0" err="1" smtClean="0"/>
              <a:t>extensions</a:t>
            </a:r>
            <a:r>
              <a:rPr lang="pl-PL" b="0" baseline="0" dirty="0" smtClean="0"/>
              <a:t> from </a:t>
            </a:r>
            <a:r>
              <a:rPr lang="pl-PL" b="0" baseline="0" dirty="0" err="1" smtClean="0"/>
              <a:t>scratch</a:t>
            </a:r>
            <a:r>
              <a:rPr lang="pl-PL" b="0" baseline="0" dirty="0" smtClean="0"/>
              <a:t> </a:t>
            </a:r>
            <a:r>
              <a:rPr lang="pl-PL" b="0" baseline="0" dirty="0" err="1" smtClean="0"/>
              <a:t>or</a:t>
            </a:r>
            <a:r>
              <a:rPr lang="pl-PL" b="0" baseline="0" dirty="0" smtClean="0"/>
              <a:t> </a:t>
            </a:r>
            <a:r>
              <a:rPr lang="pl-PL" b="0" baseline="0" dirty="0" err="1" smtClean="0"/>
              <a:t>use</a:t>
            </a:r>
            <a:r>
              <a:rPr lang="pl-PL" b="0" baseline="0" dirty="0" smtClean="0"/>
              <a:t> </a:t>
            </a:r>
            <a:r>
              <a:rPr lang="pl-PL" b="0" baseline="0" dirty="0" err="1" smtClean="0"/>
              <a:t>extension</a:t>
            </a:r>
            <a:r>
              <a:rPr lang="pl-PL" b="0" baseline="0" dirty="0" smtClean="0"/>
              <a:t> </a:t>
            </a:r>
            <a:r>
              <a:rPr lang="pl-PL" b="0" baseline="0" dirty="0" err="1" smtClean="0"/>
              <a:t>templates</a:t>
            </a:r>
            <a:r>
              <a:rPr lang="pl-PL" b="0" baseline="0" dirty="0" smtClean="0"/>
              <a:t>. hybris Commerce Suite </a:t>
            </a:r>
            <a:r>
              <a:rPr lang="pl-PL" b="0" baseline="0" dirty="0" err="1" smtClean="0"/>
              <a:t>comes</a:t>
            </a:r>
            <a:r>
              <a:rPr lang="pl-PL" b="0" baseline="0" dirty="0" smtClean="0"/>
              <a:t> with </a:t>
            </a:r>
            <a:r>
              <a:rPr lang="pl-PL" b="0" baseline="0" dirty="0" err="1" smtClean="0"/>
              <a:t>templates</a:t>
            </a:r>
            <a:r>
              <a:rPr lang="pl-PL" b="0" baseline="0" dirty="0" smtClean="0"/>
              <a:t> for cockpit, </a:t>
            </a:r>
            <a:r>
              <a:rPr lang="pl-PL" b="0" baseline="0" dirty="0" err="1" smtClean="0"/>
              <a:t>backoffice</a:t>
            </a:r>
            <a:r>
              <a:rPr lang="pl-PL" b="0" baseline="0" dirty="0" smtClean="0"/>
              <a:t>, </a:t>
            </a:r>
            <a:r>
              <a:rPr lang="pl-PL" b="0" baseline="0" dirty="0" err="1" smtClean="0"/>
              <a:t>addon</a:t>
            </a:r>
            <a:r>
              <a:rPr lang="pl-PL" b="0" baseline="0" dirty="0" smtClean="0"/>
              <a:t>, web services </a:t>
            </a:r>
            <a:r>
              <a:rPr lang="pl-PL" b="0" baseline="0" dirty="0" err="1" smtClean="0"/>
              <a:t>extensions</a:t>
            </a:r>
            <a:r>
              <a:rPr lang="pl-PL" b="0" baseline="0" dirty="0" smtClean="0"/>
              <a:t>, and </a:t>
            </a:r>
            <a:r>
              <a:rPr lang="pl-PL" b="0" baseline="0" dirty="0" err="1" smtClean="0"/>
              <a:t>others</a:t>
            </a:r>
            <a:r>
              <a:rPr lang="pl-PL" b="0" baseline="0" dirty="0" smtClean="0"/>
              <a:t>. [</a:t>
            </a:r>
            <a:r>
              <a:rPr lang="pl-PL" b="0" baseline="0" dirty="0" err="1" smtClean="0"/>
              <a:t>click</a:t>
            </a:r>
            <a:r>
              <a:rPr lang="pl-PL" b="0" baseline="0" dirty="0" smtClean="0"/>
              <a:t>]</a:t>
            </a:r>
          </a:p>
          <a:p>
            <a:endParaRPr lang="pl-PL" b="0" baseline="0" dirty="0" smtClean="0"/>
          </a:p>
          <a:p>
            <a:r>
              <a:rPr lang="pl-PL" b="0" baseline="0" dirty="0" smtClean="0"/>
              <a:t>hybris Commerce Accelerator </a:t>
            </a:r>
            <a:r>
              <a:rPr lang="pl-PL" b="0" baseline="0" dirty="0" err="1" smtClean="0"/>
              <a:t>additionally</a:t>
            </a:r>
            <a:r>
              <a:rPr lang="pl-PL" b="0" baseline="0" dirty="0" smtClean="0"/>
              <a:t> </a:t>
            </a:r>
            <a:r>
              <a:rPr lang="pl-PL" b="0" baseline="0" dirty="0" err="1" smtClean="0"/>
              <a:t>contains</a:t>
            </a:r>
            <a:r>
              <a:rPr lang="pl-PL" b="0" baseline="0" dirty="0" smtClean="0"/>
              <a:t> </a:t>
            </a:r>
            <a:r>
              <a:rPr lang="en-US" sz="1200" b="0" i="0" u="none" strike="noStrike" kern="1200" baseline="0" dirty="0" smtClean="0">
                <a:solidFill>
                  <a:schemeClr val="tx1"/>
                </a:solidFill>
                <a:latin typeface="+mn-lt"/>
                <a:ea typeface="+mn-ea"/>
                <a:cs typeface="+mn-cs"/>
              </a:rPr>
              <a:t>a set of reference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extensions for B2B, B2C and Telco applications</a:t>
            </a:r>
            <a:r>
              <a:rPr lang="pl-PL" sz="1200" b="0" i="0" u="none" strike="noStrike" kern="1200" baseline="0" dirty="0" smtClean="0">
                <a:solidFill>
                  <a:schemeClr val="tx1"/>
                </a:solidFill>
                <a:latin typeface="+mn-lt"/>
                <a:ea typeface="+mn-ea"/>
                <a:cs typeface="+mn-cs"/>
              </a:rPr>
              <a:t>.</a:t>
            </a:r>
          </a:p>
          <a:p>
            <a:endParaRPr lang="pl-PL" sz="1200" b="0" i="0" u="none" strike="noStrike" kern="1200" baseline="0" dirty="0" smtClean="0">
              <a:solidFill>
                <a:schemeClr val="tx1"/>
              </a:solidFill>
              <a:latin typeface="+mn-lt"/>
              <a:ea typeface="+mn-ea"/>
              <a:cs typeface="+mn-cs"/>
            </a:endParaRPr>
          </a:p>
          <a:p>
            <a:r>
              <a:rPr lang="pl-PL" sz="1200" b="0" i="0" u="none" strike="noStrike" kern="1200" baseline="0" dirty="0" smtClean="0">
                <a:solidFill>
                  <a:schemeClr val="tx1"/>
                </a:solidFill>
                <a:latin typeface="+mn-lt"/>
                <a:ea typeface="+mn-ea"/>
                <a:cs typeface="+mn-cs"/>
              </a:rPr>
              <a:t>[</a:t>
            </a:r>
            <a:r>
              <a:rPr lang="pl-PL" sz="1200" b="0" i="0" u="none" strike="noStrike" kern="1200" baseline="0" dirty="0" err="1" smtClean="0">
                <a:solidFill>
                  <a:schemeClr val="tx1"/>
                </a:solidFill>
                <a:latin typeface="+mn-lt"/>
                <a:ea typeface="+mn-ea"/>
                <a:cs typeface="+mn-cs"/>
              </a:rPr>
              <a:t>click</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Once an extension has been created, it needs to be included into</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hybris build cycle and also loaded during server startup. To</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achieve this, the extension </a:t>
            </a:r>
            <a:r>
              <a:rPr lang="pl-PL" sz="1200" b="0" i="0" u="none" strike="noStrike" kern="1200" baseline="0" dirty="0" smtClean="0">
                <a:solidFill>
                  <a:schemeClr val="tx1"/>
                </a:solidFill>
                <a:latin typeface="+mn-lt"/>
                <a:ea typeface="+mn-ea"/>
                <a:cs typeface="+mn-cs"/>
              </a:rPr>
              <a:t>[</a:t>
            </a:r>
            <a:r>
              <a:rPr lang="pl-PL" sz="1200" b="0" i="0" u="none" strike="noStrike" kern="1200" baseline="0" dirty="0" err="1" smtClean="0">
                <a:solidFill>
                  <a:schemeClr val="tx1"/>
                </a:solidFill>
                <a:latin typeface="+mn-lt"/>
                <a:ea typeface="+mn-ea"/>
                <a:cs typeface="+mn-cs"/>
              </a:rPr>
              <a:t>click</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is simply added to </a:t>
            </a:r>
            <a:r>
              <a:rPr lang="en-US" sz="1200" b="1" i="0" u="none" strike="noStrike" kern="1200" baseline="0" dirty="0" smtClean="0">
                <a:solidFill>
                  <a:schemeClr val="tx1"/>
                </a:solidFill>
                <a:latin typeface="+mn-lt"/>
                <a:ea typeface="+mn-ea"/>
                <a:cs typeface="+mn-cs"/>
              </a:rPr>
              <a:t>localextensions.xml </a:t>
            </a:r>
            <a:r>
              <a:rPr lang="en-US" sz="1200" b="0" i="0" u="none" strike="noStrike" kern="1200" baseline="0" dirty="0" smtClean="0">
                <a:solidFill>
                  <a:schemeClr val="tx1"/>
                </a:solidFill>
                <a:latin typeface="+mn-lt"/>
                <a:ea typeface="+mn-ea"/>
                <a:cs typeface="+mn-cs"/>
              </a:rPr>
              <a:t>file, which is part of the hybris Platform configuration.</a:t>
            </a:r>
            <a:r>
              <a:rPr lang="pl-PL" sz="1200" b="0" i="0" u="none" strike="noStrike" kern="1200" baseline="0" dirty="0" smtClean="0">
                <a:solidFill>
                  <a:schemeClr val="tx1"/>
                </a:solidFill>
                <a:latin typeface="+mn-lt"/>
                <a:ea typeface="+mn-ea"/>
                <a:cs typeface="+mn-cs"/>
              </a:rPr>
              <a:t> [</a:t>
            </a:r>
            <a:r>
              <a:rPr lang="pl-PL" sz="1200" b="0" i="0" u="none" strike="noStrike" kern="1200" baseline="0" dirty="0" err="1" smtClean="0">
                <a:solidFill>
                  <a:schemeClr val="tx1"/>
                </a:solidFill>
                <a:latin typeface="+mn-lt"/>
                <a:ea typeface="+mn-ea"/>
                <a:cs typeface="+mn-cs"/>
              </a:rPr>
              <a:t>see</a:t>
            </a:r>
            <a:r>
              <a:rPr lang="pl-PL" sz="1200" b="0" i="0" u="none" strike="noStrike" kern="1200" baseline="0" dirty="0" smtClean="0">
                <a:solidFill>
                  <a:schemeClr val="tx1"/>
                </a:solidFill>
                <a:latin typeface="+mn-lt"/>
                <a:ea typeface="+mn-ea"/>
                <a:cs typeface="+mn-cs"/>
              </a:rPr>
              <a:t> diagram]</a:t>
            </a:r>
          </a:p>
          <a:p>
            <a:endParaRPr lang="pl-PL" sz="1200" b="0" i="0" u="none" strike="noStrike" kern="1200" baseline="0" dirty="0" smtClean="0">
              <a:solidFill>
                <a:schemeClr val="tx1"/>
              </a:solidFill>
              <a:latin typeface="+mn-lt"/>
              <a:ea typeface="+mn-ea"/>
              <a:cs typeface="+mn-cs"/>
            </a:endParaRPr>
          </a:p>
          <a:p>
            <a:endParaRPr lang="pl-PL" sz="1200" b="0" i="0" u="none" strike="noStrike" kern="1200" baseline="0" dirty="0" smtClean="0">
              <a:solidFill>
                <a:schemeClr val="tx1"/>
              </a:solidFill>
              <a:latin typeface="+mn-lt"/>
              <a:ea typeface="+mn-ea"/>
              <a:cs typeface="+mn-cs"/>
            </a:endParaRPr>
          </a:p>
          <a:p>
            <a:endParaRPr lang="pl-PL"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D7B24FE-57DF-FF46-96B6-ACE342584B9A}" type="slidenum">
              <a:rPr lang="en-US" smtClean="0"/>
              <a:t>19</a:t>
            </a:fld>
            <a:endParaRPr lang="en-US"/>
          </a:p>
        </p:txBody>
      </p:sp>
    </p:spTree>
    <p:extLst>
      <p:ext uri="{BB962C8B-B14F-4D97-AF65-F5344CB8AC3E}">
        <p14:creationId xmlns:p14="http://schemas.microsoft.com/office/powerpoint/2010/main" val="4041681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sz="1200" b="1" i="0" u="none" strike="noStrike" kern="1200" baseline="0" dirty="0" smtClean="0">
              <a:solidFill>
                <a:schemeClr val="tx1"/>
              </a:solidFill>
              <a:latin typeface="+mn-lt"/>
              <a:ea typeface="+mn-ea"/>
              <a:cs typeface="+mn-cs"/>
            </a:endParaRPr>
          </a:p>
          <a:p>
            <a:r>
              <a:rPr lang="pl-PL" sz="1200" b="1" i="0" u="none" strike="noStrike" kern="1200" baseline="0" dirty="0" smtClean="0">
                <a:solidFill>
                  <a:schemeClr val="tx1"/>
                </a:solidFill>
                <a:latin typeface="+mn-lt"/>
                <a:ea typeface="+mn-ea"/>
                <a:cs typeface="+mn-cs"/>
              </a:rPr>
              <a:t>TALK TRACK:</a:t>
            </a:r>
          </a:p>
          <a:p>
            <a:endParaRPr lang="pl-PL"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This </a:t>
            </a:r>
            <a:r>
              <a:rPr lang="pl-PL" sz="1200" b="0" i="0" u="none" strike="noStrike" kern="1200" baseline="0" dirty="0" err="1" smtClean="0">
                <a:solidFill>
                  <a:schemeClr val="tx1"/>
                </a:solidFill>
                <a:latin typeface="+mn-lt"/>
                <a:ea typeface="+mn-ea"/>
                <a:cs typeface="+mn-cs"/>
              </a:rPr>
              <a:t>presentation</a:t>
            </a:r>
            <a:r>
              <a:rPr lang="en-US" sz="1200" b="0" i="0" u="none" strike="noStrike" kern="1200" baseline="0" dirty="0" smtClean="0">
                <a:solidFill>
                  <a:schemeClr val="tx1"/>
                </a:solidFill>
                <a:latin typeface="+mn-lt"/>
                <a:ea typeface="+mn-ea"/>
                <a:cs typeface="+mn-cs"/>
              </a:rPr>
              <a:t> will give you a technical overview</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of the hybris Platform. We first discuss the key</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software layers and architecture. Next, we show</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you how easy it is to get started with our software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and what standard software libraries we chose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to use. We then introduce the various options for</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customization. For example, this includes our</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MDA-approach for the data model and the usage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of the Spring Framework for extending or replacing</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core business services. </a:t>
            </a:r>
            <a:endParaRPr lang="pl-PL" sz="1200" b="0" i="0" u="none" strike="noStrike" kern="1200" baseline="0" dirty="0" smtClean="0">
              <a:solidFill>
                <a:schemeClr val="tx1"/>
              </a:solidFill>
              <a:latin typeface="+mn-lt"/>
              <a:ea typeface="+mn-ea"/>
              <a:cs typeface="+mn-cs"/>
            </a:endParaRPr>
          </a:p>
          <a:p>
            <a:endParaRPr lang="pl-PL"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Integration options</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with external systems are discussed next. We cover</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our built-in options such as automatically generated</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RESTful web services for the data model</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as well as custom integration options. Finally, we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provide several insights into managing operations</a:t>
            </a:r>
          </a:p>
          <a:p>
            <a:r>
              <a:rPr lang="en-US" sz="1200" b="0" i="0" u="none" strike="noStrike" kern="1200" baseline="0" dirty="0" smtClean="0">
                <a:solidFill>
                  <a:schemeClr val="tx1"/>
                </a:solidFill>
                <a:latin typeface="+mn-lt"/>
                <a:ea typeface="+mn-ea"/>
                <a:cs typeface="+mn-cs"/>
              </a:rPr>
              <a:t>and securing the hybris Platform.</a:t>
            </a:r>
            <a:endParaRPr lang="pl-PL" sz="1200" b="0" i="0" u="none" strike="noStrike" kern="1200" baseline="0" dirty="0" smtClean="0">
              <a:solidFill>
                <a:schemeClr val="tx1"/>
              </a:solidFill>
              <a:latin typeface="+mn-lt"/>
              <a:ea typeface="+mn-ea"/>
              <a:cs typeface="+mn-cs"/>
            </a:endParaRPr>
          </a:p>
          <a:p>
            <a:endParaRPr lang="pl-PL"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D7B24FE-57DF-FF46-96B6-ACE342584B9A}" type="slidenum">
              <a:rPr lang="en-US" smtClean="0"/>
              <a:t>2</a:t>
            </a:fld>
            <a:endParaRPr lang="en-US"/>
          </a:p>
        </p:txBody>
      </p:sp>
    </p:spTree>
    <p:extLst>
      <p:ext uri="{BB962C8B-B14F-4D97-AF65-F5344CB8AC3E}">
        <p14:creationId xmlns:p14="http://schemas.microsoft.com/office/powerpoint/2010/main" val="39089545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smtClean="0"/>
          </a:p>
          <a:p>
            <a:r>
              <a:rPr lang="pl-PL" dirty="0" smtClean="0"/>
              <a:t>[</a:t>
            </a:r>
            <a:r>
              <a:rPr lang="pl-PL" dirty="0" err="1" smtClean="0"/>
              <a:t>clicks</a:t>
            </a:r>
            <a:r>
              <a:rPr lang="pl-PL" dirty="0" smtClean="0"/>
              <a:t>: 4 </a:t>
            </a:r>
            <a:r>
              <a:rPr lang="pl-PL" dirty="0" err="1" smtClean="0"/>
              <a:t>storefronts</a:t>
            </a:r>
            <a:r>
              <a:rPr lang="pl-PL" dirty="0" smtClean="0"/>
              <a:t>: </a:t>
            </a:r>
            <a:r>
              <a:rPr lang="pl-PL" dirty="0" err="1" smtClean="0"/>
              <a:t>electronics</a:t>
            </a:r>
            <a:r>
              <a:rPr lang="pl-PL" dirty="0" smtClean="0"/>
              <a:t>, </a:t>
            </a:r>
            <a:r>
              <a:rPr lang="pl-PL" dirty="0" err="1" smtClean="0"/>
              <a:t>powertools</a:t>
            </a:r>
            <a:r>
              <a:rPr lang="pl-PL" dirty="0" smtClean="0"/>
              <a:t>, </a:t>
            </a:r>
            <a:r>
              <a:rPr lang="pl-PL" dirty="0" err="1" smtClean="0"/>
              <a:t>telco</a:t>
            </a:r>
            <a:r>
              <a:rPr lang="pl-PL" dirty="0" smtClean="0"/>
              <a:t>, </a:t>
            </a:r>
            <a:r>
              <a:rPr lang="pl-PL" dirty="0" err="1" smtClean="0"/>
              <a:t>apparel</a:t>
            </a:r>
            <a:r>
              <a:rPr lang="pl-PL" dirty="0" smtClean="0"/>
              <a:t>]</a:t>
            </a:r>
          </a:p>
          <a:p>
            <a:endParaRPr lang="pl-PL" dirty="0" smtClean="0"/>
          </a:p>
          <a:p>
            <a:r>
              <a:rPr lang="pl-PL" b="1" dirty="0" smtClean="0"/>
              <a:t>TALK</a:t>
            </a:r>
            <a:r>
              <a:rPr lang="pl-PL" b="1" baseline="0" dirty="0" smtClean="0"/>
              <a:t> TRACK:</a:t>
            </a:r>
          </a:p>
          <a:p>
            <a:endParaRPr lang="pl-PL" dirty="0" smtClean="0"/>
          </a:p>
          <a:p>
            <a:r>
              <a:rPr lang="en-US" sz="1200" b="0" i="0" u="none" strike="noStrike" kern="1200" baseline="0" dirty="0" smtClean="0">
                <a:solidFill>
                  <a:schemeClr val="tx1"/>
                </a:solidFill>
                <a:latin typeface="+mn-lt"/>
                <a:ea typeface="+mn-ea"/>
                <a:cs typeface="+mn-cs"/>
              </a:rPr>
              <a:t>The hybris Commerce Accelerator is a standard solution that</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integrates best-practice omni-channel commerce capabilities.</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It is a ready-to-use framework built on top of the hybris Platform</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and it includes numerous extensions from the hybris Commerce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Suite. It can easily be used by our partners using the </a:t>
            </a:r>
            <a:r>
              <a:rPr lang="en-US" sz="1200" b="0" i="0" u="none" strike="noStrike" kern="1200" baseline="0" dirty="0" err="1" smtClean="0">
                <a:solidFill>
                  <a:schemeClr val="tx1"/>
                </a:solidFill>
                <a:latin typeface="+mn-lt"/>
                <a:ea typeface="+mn-ea"/>
                <a:cs typeface="+mn-cs"/>
              </a:rPr>
              <a:t>extgen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commandline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tool. </a:t>
            </a:r>
            <a:endParaRPr lang="pl-PL" sz="1200" b="0" i="0" u="none" strike="noStrike" kern="1200" baseline="0" dirty="0" smtClean="0">
              <a:solidFill>
                <a:schemeClr val="tx1"/>
              </a:solidFill>
              <a:latin typeface="+mn-lt"/>
              <a:ea typeface="+mn-ea"/>
              <a:cs typeface="+mn-cs"/>
            </a:endParaRPr>
          </a:p>
          <a:p>
            <a:endParaRPr lang="pl-PL"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hybris Commerce Accelerator applications</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are a best-practice reference implementations and allow our</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partners to reduce the implementation time to 3–4 months for</a:t>
            </a:r>
          </a:p>
          <a:p>
            <a:r>
              <a:rPr lang="en-US" sz="1200" b="0" i="0" u="none" strike="noStrike" kern="1200" baseline="0" dirty="0" smtClean="0">
                <a:solidFill>
                  <a:schemeClr val="tx1"/>
                </a:solidFill>
                <a:latin typeface="+mn-lt"/>
                <a:ea typeface="+mn-ea"/>
                <a:cs typeface="+mn-cs"/>
              </a:rPr>
              <a:t>a typical client project. There are four Accelerator applications,</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B2B, B2C, B2C Accelerator for China and one for Telco industry.</a:t>
            </a:r>
            <a:r>
              <a:rPr lang="pl-PL" sz="1200" b="0" i="0" u="none" strike="noStrike" kern="1200" baseline="0" dirty="0" smtClean="0">
                <a:solidFill>
                  <a:schemeClr val="tx1"/>
                </a:solidFill>
                <a:latin typeface="+mn-lt"/>
                <a:ea typeface="+mn-ea"/>
                <a:cs typeface="+mn-cs"/>
              </a:rPr>
              <a:t> </a:t>
            </a:r>
          </a:p>
          <a:p>
            <a:endParaRPr lang="pl-PL"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Each of the hybris Commerce Accelerator applications include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extensions that offer ready-to-use storefronts and use state-of</a:t>
            </a:r>
            <a:r>
              <a:rPr lang="pl-PL" sz="1200" b="0" i="0"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the-art web technologies such as Spring MVC 3, the Blueprint</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CSS framework and the jQuery JavaScript library.</a:t>
            </a:r>
            <a:endParaRPr lang="pl-PL" sz="1200" b="0" i="0" u="none" strike="noStrike" kern="1200" baseline="0" dirty="0" smtClean="0">
              <a:solidFill>
                <a:schemeClr val="tx1"/>
              </a:solidFill>
              <a:latin typeface="+mn-lt"/>
              <a:ea typeface="+mn-ea"/>
              <a:cs typeface="+mn-cs"/>
            </a:endParaRPr>
          </a:p>
          <a:p>
            <a:endParaRPr lang="pl-PL"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a:t>
            </a:r>
            <a:r>
              <a:rPr lang="en-US" sz="1200" b="0" i="0" u="none" strike="noStrike" kern="1200" baseline="0" dirty="0" err="1" smtClean="0">
                <a:solidFill>
                  <a:schemeClr val="tx1"/>
                </a:solidFill>
                <a:latin typeface="+mn-lt"/>
                <a:ea typeface="+mn-ea"/>
                <a:cs typeface="+mn-cs"/>
              </a:rPr>
              <a:t>commercefacades</a:t>
            </a:r>
            <a:r>
              <a:rPr lang="en-US" sz="1200" b="0" i="0" u="none" strike="noStrike" kern="1200" baseline="0" dirty="0" smtClean="0">
                <a:solidFill>
                  <a:schemeClr val="tx1"/>
                </a:solidFill>
                <a:latin typeface="+mn-lt"/>
                <a:ea typeface="+mn-ea"/>
                <a:cs typeface="+mn-cs"/>
              </a:rPr>
              <a:t> extension that is included in the Accelerator</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applications comes preconfigured with features such</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as internationalization and Apache </a:t>
            </a:r>
            <a:r>
              <a:rPr lang="en-US" sz="1200" b="0" i="0" u="none" strike="noStrike" kern="1200" baseline="0" dirty="0" err="1" smtClean="0">
                <a:solidFill>
                  <a:schemeClr val="tx1"/>
                </a:solidFill>
                <a:latin typeface="+mn-lt"/>
                <a:ea typeface="+mn-ea"/>
                <a:cs typeface="+mn-cs"/>
              </a:rPr>
              <a:t>Solr</a:t>
            </a:r>
            <a:r>
              <a:rPr lang="en-US" sz="1200" b="0" i="0" u="none" strike="noStrike" kern="1200" baseline="0" dirty="0" smtClean="0">
                <a:solidFill>
                  <a:schemeClr val="tx1"/>
                </a:solidFill>
                <a:latin typeface="+mn-lt"/>
                <a:ea typeface="+mn-ea"/>
                <a:cs typeface="+mn-cs"/>
              </a:rPr>
              <a:t> Search. It provides a</a:t>
            </a:r>
          </a:p>
          <a:p>
            <a:r>
              <a:rPr lang="en-US" sz="1200" b="0" i="0" u="none" strike="noStrike" kern="1200" baseline="0" dirty="0" smtClean="0">
                <a:solidFill>
                  <a:schemeClr val="tx1"/>
                </a:solidFill>
                <a:latin typeface="+mn-lt"/>
                <a:ea typeface="+mn-ea"/>
                <a:cs typeface="+mn-cs"/>
              </a:rPr>
              <a:t>coarse-grained interface which is ideal for creating custom web</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services on top, e.g. for mobile clients. Our partners have full</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access to the source code to customize this template to achieve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final result.</a:t>
            </a:r>
            <a:endParaRPr lang="pl-PL" sz="1200" b="0" i="0" u="none" strike="noStrike" kern="1200" baseline="0" dirty="0" smtClean="0">
              <a:solidFill>
                <a:schemeClr val="tx1"/>
              </a:solidFill>
              <a:latin typeface="+mn-lt"/>
              <a:ea typeface="+mn-ea"/>
              <a:cs typeface="+mn-cs"/>
            </a:endParaRPr>
          </a:p>
          <a:p>
            <a:endParaRPr lang="pl-PL" sz="1200" b="0" i="0" u="none" strike="noStrike" kern="1200" baseline="0" dirty="0" smtClean="0">
              <a:solidFill>
                <a:schemeClr val="tx1"/>
              </a:solidFill>
              <a:latin typeface="+mn-lt"/>
              <a:ea typeface="+mn-ea"/>
              <a:cs typeface="+mn-cs"/>
            </a:endParaRPr>
          </a:p>
          <a:p>
            <a:r>
              <a:rPr lang="pl-PL" sz="1200" b="1" i="0" u="none" strike="noStrike" kern="1200" baseline="0" dirty="0" err="1" smtClean="0">
                <a:solidFill>
                  <a:schemeClr val="tx1"/>
                </a:solidFill>
                <a:latin typeface="+mn-lt"/>
                <a:ea typeface="+mn-ea"/>
                <a:cs typeface="+mn-cs"/>
              </a:rPr>
              <a:t>Summary</a:t>
            </a:r>
            <a:r>
              <a:rPr lang="pl-PL" sz="1200" b="1" i="0" u="none" strike="noStrike" kern="1200" baseline="0" dirty="0" smtClean="0">
                <a:solidFill>
                  <a:schemeClr val="tx1"/>
                </a:solidFill>
                <a:latin typeface="+mn-lt"/>
                <a:ea typeface="+mn-ea"/>
                <a:cs typeface="+mn-cs"/>
              </a:rPr>
              <a:t>:</a:t>
            </a:r>
          </a:p>
          <a:p>
            <a:endParaRPr lang="pl-PL" sz="1200" b="0" i="0" u="none" strike="noStrike" kern="1200" baseline="0" dirty="0" smtClean="0">
              <a:solidFill>
                <a:schemeClr val="tx1"/>
              </a:solidFill>
              <a:latin typeface="+mn-lt"/>
              <a:ea typeface="+mn-ea"/>
              <a:cs typeface="+mn-cs"/>
            </a:endParaRPr>
          </a:p>
          <a:p>
            <a:pPr marL="171450" indent="-171450">
              <a:buFont typeface="Arial" charset="0"/>
              <a:buChar char="•"/>
            </a:pPr>
            <a:r>
              <a:rPr lang="pl-PL" sz="1200" b="0" i="0" u="none" strike="noStrike" kern="1200" baseline="0" dirty="0" smtClean="0">
                <a:solidFill>
                  <a:schemeClr val="tx1"/>
                </a:solidFill>
                <a:latin typeface="+mn-lt"/>
                <a:ea typeface="+mn-ea"/>
                <a:cs typeface="+mn-cs"/>
              </a:rPr>
              <a:t>Best </a:t>
            </a:r>
            <a:r>
              <a:rPr lang="pl-PL" sz="1200" b="0" i="0" u="none" strike="noStrike" kern="1200" baseline="0" dirty="0" err="1" smtClean="0">
                <a:solidFill>
                  <a:schemeClr val="tx1"/>
                </a:solidFill>
                <a:latin typeface="+mn-lt"/>
                <a:ea typeface="+mn-ea"/>
                <a:cs typeface="+mn-cs"/>
              </a:rPr>
              <a:t>practice</a:t>
            </a:r>
            <a:r>
              <a:rPr lang="pl-PL" sz="1200" b="0" i="0" u="none" strike="noStrike" kern="1200" baseline="0" dirty="0" smtClean="0">
                <a:solidFill>
                  <a:schemeClr val="tx1"/>
                </a:solidFill>
                <a:latin typeface="+mn-lt"/>
                <a:ea typeface="+mn-ea"/>
                <a:cs typeface="+mn-cs"/>
              </a:rPr>
              <a:t> omni-channel </a:t>
            </a:r>
            <a:r>
              <a:rPr lang="pl-PL" sz="1200" b="0" i="0" u="none" strike="noStrike" kern="1200" baseline="0" dirty="0" err="1" smtClean="0">
                <a:solidFill>
                  <a:schemeClr val="tx1"/>
                </a:solidFill>
                <a:latin typeface="+mn-lt"/>
                <a:ea typeface="+mn-ea"/>
                <a:cs typeface="+mn-cs"/>
              </a:rPr>
              <a:t>commerce</a:t>
            </a:r>
            <a:r>
              <a:rPr lang="pl-PL" sz="1200" b="0" i="0" u="none" strike="noStrike" kern="1200" baseline="0" dirty="0" smtClean="0">
                <a:solidFill>
                  <a:schemeClr val="tx1"/>
                </a:solidFill>
                <a:latin typeface="+mn-lt"/>
                <a:ea typeface="+mn-ea"/>
                <a:cs typeface="+mn-cs"/>
              </a:rPr>
              <a:t> </a:t>
            </a:r>
            <a:r>
              <a:rPr lang="pl-PL" sz="1200" b="0" i="0" u="none" strike="noStrike" kern="1200" baseline="0" dirty="0" err="1" smtClean="0">
                <a:solidFill>
                  <a:schemeClr val="tx1"/>
                </a:solidFill>
                <a:latin typeface="+mn-lt"/>
                <a:ea typeface="+mn-ea"/>
                <a:cs typeface="+mn-cs"/>
              </a:rPr>
              <a:t>functionality</a:t>
            </a:r>
            <a:r>
              <a:rPr lang="pl-PL" sz="1200" b="0" i="0" u="none" strike="noStrike" kern="1200" baseline="0" dirty="0" smtClean="0">
                <a:solidFill>
                  <a:schemeClr val="tx1"/>
                </a:solidFill>
                <a:latin typeface="+mn-lt"/>
                <a:ea typeface="+mn-ea"/>
                <a:cs typeface="+mn-cs"/>
              </a:rPr>
              <a:t>.</a:t>
            </a:r>
          </a:p>
          <a:p>
            <a:pPr marL="171450" indent="-171450">
              <a:buFont typeface="Arial" charset="0"/>
              <a:buChar char="•"/>
            </a:pPr>
            <a:r>
              <a:rPr lang="pl-PL" sz="1200" b="0" i="0" u="none" strike="noStrike" kern="1200" baseline="0" dirty="0" err="1" smtClean="0">
                <a:solidFill>
                  <a:schemeClr val="tx1"/>
                </a:solidFill>
                <a:latin typeface="+mn-lt"/>
                <a:ea typeface="+mn-ea"/>
                <a:cs typeface="+mn-cs"/>
              </a:rPr>
              <a:t>Ready</a:t>
            </a:r>
            <a:r>
              <a:rPr lang="pl-PL" sz="1200" b="0" i="0" u="none" strike="noStrike" kern="1200" baseline="0" dirty="0" smtClean="0">
                <a:solidFill>
                  <a:schemeClr val="tx1"/>
                </a:solidFill>
                <a:latin typeface="+mn-lt"/>
                <a:ea typeface="+mn-ea"/>
                <a:cs typeface="+mn-cs"/>
              </a:rPr>
              <a:t>-to-</a:t>
            </a:r>
            <a:r>
              <a:rPr lang="pl-PL" sz="1200" b="0" i="0" u="none" strike="noStrike" kern="1200" baseline="0" dirty="0" err="1" smtClean="0">
                <a:solidFill>
                  <a:schemeClr val="tx1"/>
                </a:solidFill>
                <a:latin typeface="+mn-lt"/>
                <a:ea typeface="+mn-ea"/>
                <a:cs typeface="+mn-cs"/>
              </a:rPr>
              <a:t>use</a:t>
            </a:r>
            <a:r>
              <a:rPr lang="pl-PL" sz="1200" b="0" i="0" u="none" strike="noStrike" kern="1200" baseline="0" dirty="0" smtClean="0">
                <a:solidFill>
                  <a:schemeClr val="tx1"/>
                </a:solidFill>
                <a:latin typeface="+mn-lt"/>
                <a:ea typeface="+mn-ea"/>
                <a:cs typeface="+mn-cs"/>
              </a:rPr>
              <a:t> </a:t>
            </a:r>
            <a:r>
              <a:rPr lang="pl-PL" sz="1200" b="0" i="0" u="none" strike="noStrike" kern="1200" baseline="0" dirty="0" err="1" smtClean="0">
                <a:solidFill>
                  <a:schemeClr val="tx1"/>
                </a:solidFill>
                <a:latin typeface="+mn-lt"/>
                <a:ea typeface="+mn-ea"/>
                <a:cs typeface="+mn-cs"/>
              </a:rPr>
              <a:t>framework</a:t>
            </a:r>
            <a:r>
              <a:rPr lang="pl-PL" sz="1200" b="0" i="0" u="none" strike="noStrike" kern="1200" baseline="0" dirty="0" smtClean="0">
                <a:solidFill>
                  <a:schemeClr val="tx1"/>
                </a:solidFill>
                <a:latin typeface="+mn-lt"/>
                <a:ea typeface="+mn-ea"/>
                <a:cs typeface="+mn-cs"/>
              </a:rPr>
              <a:t>.</a:t>
            </a:r>
          </a:p>
          <a:p>
            <a:pPr marL="171450" indent="-171450">
              <a:buFont typeface="Arial" charset="0"/>
              <a:buChar char="•"/>
            </a:pPr>
            <a:r>
              <a:rPr lang="pl-PL" sz="1200" b="0" i="0" u="none" strike="noStrike" kern="1200" baseline="0" dirty="0" err="1" smtClean="0">
                <a:solidFill>
                  <a:schemeClr val="tx1"/>
                </a:solidFill>
                <a:latin typeface="+mn-lt"/>
                <a:ea typeface="+mn-ea"/>
                <a:cs typeface="+mn-cs"/>
              </a:rPr>
              <a:t>Shortened</a:t>
            </a:r>
            <a:r>
              <a:rPr lang="pl-PL" sz="1200" b="0" i="0" u="none" strike="noStrike" kern="1200" baseline="0" dirty="0" smtClean="0">
                <a:solidFill>
                  <a:schemeClr val="tx1"/>
                </a:solidFill>
                <a:latin typeface="+mn-lt"/>
                <a:ea typeface="+mn-ea"/>
                <a:cs typeface="+mn-cs"/>
              </a:rPr>
              <a:t> </a:t>
            </a:r>
            <a:r>
              <a:rPr lang="pl-PL" sz="1200" b="0" i="0" u="none" strike="noStrike" kern="1200" baseline="0" dirty="0" err="1" smtClean="0">
                <a:solidFill>
                  <a:schemeClr val="tx1"/>
                </a:solidFill>
                <a:latin typeface="+mn-lt"/>
                <a:ea typeface="+mn-ea"/>
                <a:cs typeface="+mn-cs"/>
              </a:rPr>
              <a:t>timed</a:t>
            </a:r>
            <a:r>
              <a:rPr lang="pl-PL" sz="1200" b="0" i="0" u="none" strike="noStrike" kern="1200" baseline="0" dirty="0" smtClean="0">
                <a:solidFill>
                  <a:schemeClr val="tx1"/>
                </a:solidFill>
                <a:latin typeface="+mn-lt"/>
                <a:ea typeface="+mn-ea"/>
                <a:cs typeface="+mn-cs"/>
              </a:rPr>
              <a:t> of </a:t>
            </a:r>
            <a:r>
              <a:rPr lang="pl-PL" sz="1200" b="0" i="0" u="none" strike="noStrike" kern="1200" baseline="0" dirty="0" err="1" smtClean="0">
                <a:solidFill>
                  <a:schemeClr val="tx1"/>
                </a:solidFill>
                <a:latin typeface="+mn-lt"/>
                <a:ea typeface="+mn-ea"/>
                <a:cs typeface="+mn-cs"/>
              </a:rPr>
              <a:t>implementation</a:t>
            </a:r>
            <a:r>
              <a:rPr lang="pl-PL" sz="1200" b="0" i="0" u="none" strike="noStrike" kern="1200" baseline="0" dirty="0" smtClean="0">
                <a:solidFill>
                  <a:schemeClr val="tx1"/>
                </a:solidFill>
                <a:latin typeface="+mn-lt"/>
                <a:ea typeface="+mn-ea"/>
                <a:cs typeface="+mn-cs"/>
              </a:rPr>
              <a:t>.</a:t>
            </a:r>
          </a:p>
          <a:p>
            <a:pPr marL="171450" indent="-171450">
              <a:buFont typeface="Arial" charset="0"/>
              <a:buChar char="•"/>
            </a:pPr>
            <a:r>
              <a:rPr lang="pl-PL" sz="1200" b="0" i="0" u="none" strike="noStrike" kern="1200" baseline="0" dirty="0" smtClean="0">
                <a:solidFill>
                  <a:schemeClr val="tx1"/>
                </a:solidFill>
                <a:latin typeface="+mn-lt"/>
                <a:ea typeface="+mn-ea"/>
                <a:cs typeface="+mn-cs"/>
              </a:rPr>
              <a:t>Accelerator </a:t>
            </a:r>
            <a:r>
              <a:rPr lang="pl-PL" sz="1200" b="0" i="0" u="none" strike="noStrike" kern="1200" baseline="0" dirty="0" err="1" smtClean="0">
                <a:solidFill>
                  <a:schemeClr val="tx1"/>
                </a:solidFill>
                <a:latin typeface="+mn-lt"/>
                <a:ea typeface="+mn-ea"/>
                <a:cs typeface="+mn-cs"/>
              </a:rPr>
              <a:t>application</a:t>
            </a:r>
            <a:r>
              <a:rPr lang="pl-PL" sz="1200" b="0" i="0" u="none" strike="noStrike" kern="1200" baseline="0" dirty="0" smtClean="0">
                <a:solidFill>
                  <a:schemeClr val="tx1"/>
                </a:solidFill>
                <a:latin typeface="+mn-lt"/>
                <a:ea typeface="+mn-ea"/>
                <a:cs typeface="+mn-cs"/>
              </a:rPr>
              <a:t> for </a:t>
            </a:r>
            <a:r>
              <a:rPr lang="pl-PL" sz="1200" b="0" i="0" u="none" strike="noStrike" kern="1200" baseline="0" dirty="0" err="1" smtClean="0">
                <a:solidFill>
                  <a:schemeClr val="tx1"/>
                </a:solidFill>
                <a:latin typeface="+mn-lt"/>
                <a:ea typeface="+mn-ea"/>
                <a:cs typeface="+mn-cs"/>
              </a:rPr>
              <a:t>different</a:t>
            </a:r>
            <a:r>
              <a:rPr lang="pl-PL" sz="1200" b="0" i="0" u="none" strike="noStrike" kern="1200" baseline="0" dirty="0" smtClean="0">
                <a:solidFill>
                  <a:schemeClr val="tx1"/>
                </a:solidFill>
                <a:latin typeface="+mn-lt"/>
                <a:ea typeface="+mn-ea"/>
                <a:cs typeface="+mn-cs"/>
              </a:rPr>
              <a:t> </a:t>
            </a:r>
            <a:r>
              <a:rPr lang="pl-PL" sz="1200" b="0" i="0" u="none" strike="noStrike" kern="1200" baseline="0" dirty="0" err="1" smtClean="0">
                <a:solidFill>
                  <a:schemeClr val="tx1"/>
                </a:solidFill>
                <a:latin typeface="+mn-lt"/>
                <a:ea typeface="+mn-ea"/>
                <a:cs typeface="+mn-cs"/>
              </a:rPr>
              <a:t>industries</a:t>
            </a:r>
            <a:r>
              <a:rPr lang="pl-PL" sz="1200" b="0" i="0" u="none" strike="noStrike" kern="1200" baseline="0" dirty="0" smtClean="0">
                <a:solidFill>
                  <a:schemeClr val="tx1"/>
                </a:solidFill>
                <a:latin typeface="+mn-lt"/>
                <a:ea typeface="+mn-ea"/>
                <a:cs typeface="+mn-cs"/>
              </a:rPr>
              <a:t>/</a:t>
            </a:r>
            <a:r>
              <a:rPr lang="pl-PL" sz="1200" b="0" i="0" u="none" strike="noStrike" kern="1200" baseline="0" dirty="0" err="1" smtClean="0">
                <a:solidFill>
                  <a:schemeClr val="tx1"/>
                </a:solidFill>
                <a:latin typeface="+mn-lt"/>
                <a:ea typeface="+mn-ea"/>
                <a:cs typeface="+mn-cs"/>
              </a:rPr>
              <a:t>locales</a:t>
            </a:r>
            <a:r>
              <a:rPr lang="pl-PL" sz="1200" b="0" i="0" u="none" strike="noStrike" kern="1200" baseline="0" dirty="0" smtClean="0">
                <a:solidFill>
                  <a:schemeClr val="tx1"/>
                </a:solidFill>
                <a:latin typeface="+mn-lt"/>
                <a:ea typeface="+mn-ea"/>
                <a:cs typeface="+mn-cs"/>
              </a:rPr>
              <a:t>.</a:t>
            </a:r>
          </a:p>
          <a:p>
            <a:pPr marL="171450" indent="-171450">
              <a:buFont typeface="Arial" charset="0"/>
              <a:buChar char="•"/>
            </a:pPr>
            <a:r>
              <a:rPr lang="pl-PL" sz="1200" b="0" i="0" u="none" strike="noStrike" kern="1200" baseline="0" dirty="0" smtClean="0">
                <a:solidFill>
                  <a:schemeClr val="tx1"/>
                </a:solidFill>
                <a:latin typeface="+mn-lt"/>
                <a:ea typeface="+mn-ea"/>
                <a:cs typeface="+mn-cs"/>
              </a:rPr>
              <a:t>Modern </a:t>
            </a:r>
            <a:r>
              <a:rPr lang="pl-PL" sz="1200" b="0" i="0" u="none" strike="noStrike" kern="1200" baseline="0" dirty="0" err="1" smtClean="0">
                <a:solidFill>
                  <a:schemeClr val="tx1"/>
                </a:solidFill>
                <a:latin typeface="+mn-lt"/>
                <a:ea typeface="+mn-ea"/>
                <a:cs typeface="+mn-cs"/>
              </a:rPr>
              <a:t>storefronts</a:t>
            </a:r>
            <a:r>
              <a:rPr lang="pl-PL" sz="1200" b="0" i="0" u="none" strike="noStrike" kern="1200" baseline="0" dirty="0" smtClean="0">
                <a:solidFill>
                  <a:schemeClr val="tx1"/>
                </a:solidFill>
                <a:latin typeface="+mn-lt"/>
                <a:ea typeface="+mn-ea"/>
                <a:cs typeface="+mn-cs"/>
              </a:rPr>
              <a:t>, </a:t>
            </a:r>
            <a:r>
              <a:rPr lang="pl-PL" sz="1200" b="0" i="0" u="none" strike="noStrike" kern="1200" baseline="0" dirty="0" err="1" smtClean="0">
                <a:solidFill>
                  <a:schemeClr val="tx1"/>
                </a:solidFill>
                <a:latin typeface="+mn-lt"/>
                <a:ea typeface="+mn-ea"/>
                <a:cs typeface="+mn-cs"/>
              </a:rPr>
              <a:t>constantly</a:t>
            </a:r>
            <a:r>
              <a:rPr lang="pl-PL" sz="1200" b="0" i="0" u="none" strike="noStrike" kern="1200" baseline="0" dirty="0" smtClean="0">
                <a:solidFill>
                  <a:schemeClr val="tx1"/>
                </a:solidFill>
                <a:latin typeface="+mn-lt"/>
                <a:ea typeface="+mn-ea"/>
                <a:cs typeface="+mn-cs"/>
              </a:rPr>
              <a:t> </a:t>
            </a:r>
            <a:r>
              <a:rPr lang="pl-PL" sz="1200" b="0" i="0" u="none" strike="noStrike" kern="1200" baseline="0" dirty="0" err="1" smtClean="0">
                <a:solidFill>
                  <a:schemeClr val="tx1"/>
                </a:solidFill>
                <a:latin typeface="+mn-lt"/>
                <a:ea typeface="+mn-ea"/>
                <a:cs typeface="+mn-cs"/>
              </a:rPr>
              <a:t>updated</a:t>
            </a:r>
            <a:r>
              <a:rPr lang="pl-PL" sz="1200" b="0" i="0" u="none" strike="noStrike" kern="1200" baseline="0" dirty="0" smtClean="0">
                <a:solidFill>
                  <a:schemeClr val="tx1"/>
                </a:solidFill>
                <a:latin typeface="+mn-lt"/>
                <a:ea typeface="+mn-ea"/>
                <a:cs typeface="+mn-cs"/>
              </a:rPr>
              <a:t> to </a:t>
            </a:r>
            <a:r>
              <a:rPr lang="pl-PL" sz="1200" b="0" i="0" u="none" strike="noStrike" kern="1200" baseline="0" dirty="0" err="1" smtClean="0">
                <a:solidFill>
                  <a:schemeClr val="tx1"/>
                </a:solidFill>
                <a:latin typeface="+mn-lt"/>
                <a:ea typeface="+mn-ea"/>
                <a:cs typeface="+mn-cs"/>
              </a:rPr>
              <a:t>match</a:t>
            </a:r>
            <a:r>
              <a:rPr lang="pl-PL" sz="1200" b="0" i="0" u="none" strike="noStrike" kern="1200" baseline="0" dirty="0" smtClean="0">
                <a:solidFill>
                  <a:schemeClr val="tx1"/>
                </a:solidFill>
                <a:latin typeface="+mn-lt"/>
                <a:ea typeface="+mn-ea"/>
                <a:cs typeface="+mn-cs"/>
              </a:rPr>
              <a:t> online </a:t>
            </a:r>
            <a:r>
              <a:rPr lang="pl-PL" sz="1200" b="0" i="0" u="none" strike="noStrike" kern="1200" baseline="0" dirty="0" err="1" smtClean="0">
                <a:solidFill>
                  <a:schemeClr val="tx1"/>
                </a:solidFill>
                <a:latin typeface="+mn-lt"/>
                <a:ea typeface="+mn-ea"/>
                <a:cs typeface="+mn-cs"/>
              </a:rPr>
              <a:t>trends</a:t>
            </a:r>
            <a:r>
              <a:rPr lang="pl-PL" sz="1200" b="0" i="0" u="none" strike="noStrike" kern="1200" baseline="0" dirty="0" smtClean="0">
                <a:solidFill>
                  <a:schemeClr val="tx1"/>
                </a:solidFill>
                <a:latin typeface="+mn-lt"/>
                <a:ea typeface="+mn-ea"/>
                <a:cs typeface="+mn-cs"/>
              </a:rPr>
              <a:t>.</a:t>
            </a:r>
          </a:p>
          <a:p>
            <a:endParaRPr lang="en-US" b="1" dirty="0"/>
          </a:p>
        </p:txBody>
      </p:sp>
      <p:sp>
        <p:nvSpPr>
          <p:cNvPr id="4" name="Slide Number Placeholder 3"/>
          <p:cNvSpPr>
            <a:spLocks noGrp="1"/>
          </p:cNvSpPr>
          <p:nvPr>
            <p:ph type="sldNum" sz="quarter" idx="10"/>
          </p:nvPr>
        </p:nvSpPr>
        <p:spPr/>
        <p:txBody>
          <a:bodyPr/>
          <a:lstStyle/>
          <a:p>
            <a:fld id="{ED7B24FE-57DF-FF46-96B6-ACE342584B9A}" type="slidenum">
              <a:rPr lang="en-US" smtClean="0"/>
              <a:t>20</a:t>
            </a:fld>
            <a:endParaRPr lang="en-US"/>
          </a:p>
        </p:txBody>
      </p:sp>
    </p:spTree>
    <p:extLst>
      <p:ext uri="{BB962C8B-B14F-4D97-AF65-F5344CB8AC3E}">
        <p14:creationId xmlns:p14="http://schemas.microsoft.com/office/powerpoint/2010/main" val="5139802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smtClean="0"/>
          </a:p>
          <a:p>
            <a:r>
              <a:rPr lang="pl-PL" b="1" dirty="0" smtClean="0"/>
              <a:t>TALK TRACK:</a:t>
            </a:r>
          </a:p>
          <a:p>
            <a:endParaRPr lang="pl-PL" dirty="0" smtClean="0"/>
          </a:p>
          <a:p>
            <a:r>
              <a:rPr lang="en-US" sz="1200" b="0" i="0" u="none" strike="noStrike" kern="1200" baseline="0" dirty="0" smtClean="0">
                <a:solidFill>
                  <a:schemeClr val="tx1"/>
                </a:solidFill>
                <a:latin typeface="+mn-lt"/>
                <a:ea typeface="+mn-ea"/>
                <a:cs typeface="+mn-cs"/>
              </a:rPr>
              <a:t>hybris uses Spring event handling support to publish and receive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various Spring-related and custom events. As each extension becomes</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part of a global application context, an extension can easily</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listen to all these events or publish its own, custom events.</a:t>
            </a:r>
            <a:r>
              <a:rPr lang="pl-PL" sz="1200" b="0" i="0" u="none" strike="noStrike" kern="1200" baseline="0" dirty="0" smtClean="0">
                <a:solidFill>
                  <a:schemeClr val="tx1"/>
                </a:solidFill>
                <a:latin typeface="+mn-lt"/>
                <a:ea typeface="+mn-ea"/>
                <a:cs typeface="+mn-cs"/>
              </a:rPr>
              <a:t> [</a:t>
            </a:r>
            <a:r>
              <a:rPr lang="pl-PL" sz="1200" b="0" i="0" u="none" strike="noStrike" kern="1200" baseline="0" dirty="0" err="1" smtClean="0">
                <a:solidFill>
                  <a:schemeClr val="tx1"/>
                </a:solidFill>
                <a:latin typeface="+mn-lt"/>
                <a:ea typeface="+mn-ea"/>
                <a:cs typeface="+mn-cs"/>
              </a:rPr>
              <a:t>click</a:t>
            </a:r>
            <a:r>
              <a:rPr lang="pl-PL" sz="1200" b="0" i="0" u="none" strike="noStrike" kern="1200" baseline="0" dirty="0" smtClean="0">
                <a:solidFill>
                  <a:schemeClr val="tx1"/>
                </a:solidFill>
                <a:latin typeface="+mn-lt"/>
                <a:ea typeface="+mn-ea"/>
                <a:cs typeface="+mn-cs"/>
              </a:rPr>
              <a:t>]</a:t>
            </a:r>
            <a:endParaRPr lang="en-US" sz="1200" b="0" i="0" u="none" strike="noStrike" kern="1200" baseline="0" dirty="0" smtClean="0">
              <a:solidFill>
                <a:schemeClr val="tx1"/>
              </a:solidFill>
              <a:latin typeface="+mn-lt"/>
              <a:ea typeface="+mn-ea"/>
              <a:cs typeface="+mn-cs"/>
            </a:endParaRPr>
          </a:p>
          <a:p>
            <a:endParaRPr lang="pl-PL"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hybris uses this observer-style event handling throughout the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platform</a:t>
            </a:r>
            <a:r>
              <a:rPr lang="pl-PL" sz="1200" b="0" i="0" u="none" strike="noStrike" kern="1200" baseline="0" dirty="0" smtClean="0">
                <a:solidFill>
                  <a:schemeClr val="tx1"/>
                </a:solidFill>
                <a:latin typeface="+mn-lt"/>
                <a:ea typeface="+mn-ea"/>
                <a:cs typeface="+mn-cs"/>
              </a:rPr>
              <a:t> [</a:t>
            </a:r>
            <a:r>
              <a:rPr lang="pl-PL" sz="1200" b="0" i="0" u="none" strike="noStrike" kern="1200" baseline="0" dirty="0" err="1" smtClean="0">
                <a:solidFill>
                  <a:schemeClr val="tx1"/>
                </a:solidFill>
                <a:latin typeface="+mn-lt"/>
                <a:ea typeface="+mn-ea"/>
                <a:cs typeface="+mn-cs"/>
              </a:rPr>
              <a:t>click</a:t>
            </a:r>
            <a:r>
              <a:rPr lang="pl-PL" sz="1200" b="0" i="0"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 for example session or model lifecycle events are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being published. In a cluster setup, these events can be also</a:t>
            </a:r>
          </a:p>
          <a:p>
            <a:r>
              <a:rPr lang="en-US" sz="1200" b="0" i="0" u="none" strike="noStrike" kern="1200" baseline="0" dirty="0" smtClean="0">
                <a:solidFill>
                  <a:schemeClr val="tx1"/>
                </a:solidFill>
                <a:latin typeface="+mn-lt"/>
                <a:ea typeface="+mn-ea"/>
                <a:cs typeface="+mn-cs"/>
              </a:rPr>
              <a:t>propagated to other cluster nodes.</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For your own extensions, the event handling support that hybris</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has built-in is a powerful feature to react to activities happening</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in the system or to inform other components via custom events.</a:t>
            </a:r>
            <a:endParaRPr lang="pl-PL"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D7B24FE-57DF-FF46-96B6-ACE342584B9A}" type="slidenum">
              <a:rPr lang="en-US" smtClean="0"/>
              <a:t>21</a:t>
            </a:fld>
            <a:endParaRPr lang="en-US"/>
          </a:p>
        </p:txBody>
      </p:sp>
    </p:spTree>
    <p:extLst>
      <p:ext uri="{BB962C8B-B14F-4D97-AF65-F5344CB8AC3E}">
        <p14:creationId xmlns:p14="http://schemas.microsoft.com/office/powerpoint/2010/main" val="30620373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smtClean="0"/>
          </a:p>
          <a:p>
            <a:r>
              <a:rPr lang="pl-PL" dirty="0" smtClean="0"/>
              <a:t>[</a:t>
            </a:r>
            <a:r>
              <a:rPr lang="pl-PL" dirty="0" err="1" smtClean="0"/>
              <a:t>clicks</a:t>
            </a:r>
            <a:r>
              <a:rPr lang="pl-PL" dirty="0" smtClean="0"/>
              <a:t>: </a:t>
            </a:r>
            <a:r>
              <a:rPr lang="pl-PL" dirty="0" err="1" smtClean="0"/>
              <a:t>different</a:t>
            </a:r>
            <a:r>
              <a:rPr lang="pl-PL" dirty="0" smtClean="0"/>
              <a:t> </a:t>
            </a:r>
            <a:r>
              <a:rPr lang="pl-PL" dirty="0" err="1" smtClean="0"/>
              <a:t>areas</a:t>
            </a:r>
            <a:r>
              <a:rPr lang="pl-PL" dirty="0" smtClean="0"/>
              <a:t> of </a:t>
            </a:r>
            <a:r>
              <a:rPr lang="pl-PL" dirty="0" err="1" smtClean="0"/>
              <a:t>internationalization</a:t>
            </a:r>
            <a:r>
              <a:rPr lang="pl-PL" dirty="0" smtClean="0"/>
              <a:t>:</a:t>
            </a:r>
            <a:r>
              <a:rPr lang="pl-PL" baseline="0" dirty="0" smtClean="0"/>
              <a:t> </a:t>
            </a:r>
            <a:r>
              <a:rPr lang="pl-PL" baseline="0" dirty="0" err="1" smtClean="0"/>
              <a:t>product</a:t>
            </a:r>
            <a:r>
              <a:rPr lang="pl-PL" baseline="0" dirty="0" smtClean="0"/>
              <a:t> </a:t>
            </a:r>
            <a:r>
              <a:rPr lang="pl-PL" baseline="0" dirty="0" err="1" smtClean="0"/>
              <a:t>description</a:t>
            </a:r>
            <a:r>
              <a:rPr lang="pl-PL" baseline="0" dirty="0" smtClean="0"/>
              <a:t>, </a:t>
            </a:r>
            <a:r>
              <a:rPr lang="pl-PL" baseline="0" dirty="0" err="1" smtClean="0"/>
              <a:t>hmc</a:t>
            </a:r>
            <a:r>
              <a:rPr lang="pl-PL" baseline="0" dirty="0" smtClean="0"/>
              <a:t>, </a:t>
            </a:r>
            <a:r>
              <a:rPr lang="pl-PL" baseline="0" dirty="0" err="1" smtClean="0"/>
              <a:t>storefront</a:t>
            </a:r>
            <a:r>
              <a:rPr lang="pl-PL" baseline="0" dirty="0" smtClean="0"/>
              <a:t>, …]</a:t>
            </a:r>
            <a:endParaRPr lang="pl-PL" dirty="0" smtClean="0"/>
          </a:p>
          <a:p>
            <a:endParaRPr lang="pl-PL" dirty="0" smtClean="0"/>
          </a:p>
          <a:p>
            <a:r>
              <a:rPr lang="pl-PL" b="1" dirty="0" smtClean="0"/>
              <a:t>TALK TRACK:</a:t>
            </a:r>
          </a:p>
          <a:p>
            <a:endParaRPr lang="pl-PL" dirty="0" smtClean="0"/>
          </a:p>
          <a:p>
            <a:r>
              <a:rPr lang="en-US" sz="1200" b="0" i="0" u="none" strike="noStrike" kern="1200" baseline="0" dirty="0" smtClean="0">
                <a:solidFill>
                  <a:schemeClr val="tx1"/>
                </a:solidFill>
                <a:latin typeface="+mn-lt"/>
                <a:ea typeface="+mn-ea"/>
                <a:cs typeface="+mn-cs"/>
              </a:rPr>
              <a:t>The hybris Commerce Suite provides numerous ways for you to</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localize and personalize your application including:</a:t>
            </a:r>
          </a:p>
          <a:p>
            <a:pPr marL="171450" indent="-171450">
              <a:buFont typeface="Arial" charset="0"/>
              <a:buChar char="•"/>
            </a:pPr>
            <a:r>
              <a:rPr lang="en-US" sz="1200" b="0" i="0" u="none" strike="noStrike" kern="1200" baseline="0" dirty="0" smtClean="0">
                <a:solidFill>
                  <a:schemeClr val="tx1"/>
                </a:solidFill>
                <a:latin typeface="+mn-lt"/>
                <a:ea typeface="+mn-ea"/>
                <a:cs typeface="+mn-cs"/>
              </a:rPr>
              <a:t>multi-catalog support,</a:t>
            </a:r>
            <a:endParaRPr lang="pl-PL" sz="1200" b="0" i="0" u="none" strike="noStrike" kern="1200" baseline="0" dirty="0" smtClean="0">
              <a:solidFill>
                <a:schemeClr val="tx1"/>
              </a:solidFill>
              <a:latin typeface="+mn-lt"/>
              <a:ea typeface="+mn-ea"/>
              <a:cs typeface="+mn-cs"/>
            </a:endParaRPr>
          </a:p>
          <a:p>
            <a:pPr marL="171450" indent="-171450">
              <a:buFont typeface="Arial" charset="0"/>
              <a:buChar char="•"/>
            </a:pPr>
            <a:r>
              <a:rPr lang="pl-PL" sz="1200" b="0" i="0" u="none" strike="noStrike" kern="1200" baseline="0" dirty="0" smtClean="0">
                <a:solidFill>
                  <a:schemeClr val="tx1"/>
                </a:solidFill>
                <a:latin typeface="+mn-lt"/>
                <a:ea typeface="+mn-ea"/>
                <a:cs typeface="+mn-cs"/>
              </a:rPr>
              <a:t>mul</a:t>
            </a:r>
            <a:r>
              <a:rPr lang="en-US" sz="1200" b="0" i="0" u="none" strike="noStrike" kern="1200" baseline="0" dirty="0" err="1" smtClean="0">
                <a:solidFill>
                  <a:schemeClr val="tx1"/>
                </a:solidFill>
                <a:latin typeface="+mn-lt"/>
                <a:ea typeface="+mn-ea"/>
                <a:cs typeface="+mn-cs"/>
              </a:rPr>
              <a:t>ti</a:t>
            </a:r>
            <a:r>
              <a:rPr lang="en-US" sz="1200" b="0" i="0" u="none" strike="noStrike" kern="1200" baseline="0" dirty="0" smtClean="0">
                <a:solidFill>
                  <a:schemeClr val="tx1"/>
                </a:solidFill>
                <a:latin typeface="+mn-lt"/>
                <a:ea typeface="+mn-ea"/>
                <a:cs typeface="+mn-cs"/>
              </a:rPr>
              <a:t>-language and multicurrency support,</a:t>
            </a:r>
            <a:endParaRPr lang="pl-PL" sz="1200" b="0" i="0" u="none" strike="noStrike" kern="1200" baseline="0" dirty="0" smtClean="0">
              <a:solidFill>
                <a:schemeClr val="tx1"/>
              </a:solidFill>
              <a:latin typeface="+mn-lt"/>
              <a:ea typeface="+mn-ea"/>
              <a:cs typeface="+mn-cs"/>
            </a:endParaRPr>
          </a:p>
          <a:p>
            <a:pPr marL="171450" indent="-171450">
              <a:buFont typeface="Arial" charset="0"/>
              <a:buChar char="•"/>
            </a:pPr>
            <a:r>
              <a:rPr lang="pl-PL" sz="1200" b="0" i="0" u="none" strike="noStrike" kern="1200" baseline="0" dirty="0" smtClean="0">
                <a:solidFill>
                  <a:schemeClr val="tx1"/>
                </a:solidFill>
                <a:latin typeface="+mn-lt"/>
                <a:ea typeface="+mn-ea"/>
                <a:cs typeface="+mn-cs"/>
              </a:rPr>
              <a:t>and </a:t>
            </a:r>
            <a:r>
              <a:rPr lang="en-US" sz="1200" b="0" i="0" u="none" strike="noStrike" kern="1200" baseline="0" dirty="0" smtClean="0">
                <a:solidFill>
                  <a:schemeClr val="tx1"/>
                </a:solidFill>
                <a:latin typeface="+mn-lt"/>
                <a:ea typeface="+mn-ea"/>
                <a:cs typeface="+mn-cs"/>
              </a:rPr>
              <a:t>multi-site support.</a:t>
            </a:r>
            <a:endParaRPr lang="pl-PL" sz="1200" b="0" i="0" u="none" strike="noStrike" kern="1200" baseline="0" dirty="0" smtClean="0">
              <a:solidFill>
                <a:schemeClr val="tx1"/>
              </a:solidFill>
              <a:latin typeface="+mn-lt"/>
              <a:ea typeface="+mn-ea"/>
              <a:cs typeface="+mn-cs"/>
            </a:endParaRPr>
          </a:p>
          <a:p>
            <a:endParaRPr lang="pl-PL"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Internationalization has not been patched as an afterthought to</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our business model design, rather it has been integrated from</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conception, and it is consequently completely embedded into the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business models. Each attribute of a business object – be that one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from hybris, or one added by a customer – is therefore localizable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should you wish. In conjunction with the synchronization</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rules mentioned earlier, our customers can easily and effectively</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support and synchronize multiple catalogs in multiple languages</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and locales.</a:t>
            </a:r>
            <a:endParaRPr lang="pl-PL" sz="1200" b="0" i="0" u="none" strike="noStrike" kern="1200" baseline="0" dirty="0" smtClean="0">
              <a:solidFill>
                <a:schemeClr val="tx1"/>
              </a:solidFill>
              <a:latin typeface="+mn-lt"/>
              <a:ea typeface="+mn-ea"/>
              <a:cs typeface="+mn-cs"/>
            </a:endParaRPr>
          </a:p>
          <a:p>
            <a:endParaRPr lang="pl-PL"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majority of hybris customers require extensive internationalization</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support, not just for their presentation layer and printed</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products but also for their business objects. At the last count</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more than 80% of our customers support more than one language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or currency in their hybris product. </a:t>
            </a:r>
            <a:endParaRPr lang="pl-PL" sz="1200" b="0" i="0" u="none" strike="noStrike" kern="1200" baseline="0" dirty="0" smtClean="0">
              <a:solidFill>
                <a:schemeClr val="tx1"/>
              </a:solidFill>
              <a:latin typeface="+mn-lt"/>
              <a:ea typeface="+mn-ea"/>
              <a:cs typeface="+mn-cs"/>
            </a:endParaRPr>
          </a:p>
          <a:p>
            <a:endParaRPr lang="pl-PL"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hybris Commerce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Suite supports and extends the native Java internationalization</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framework allowing complete control over the localization of</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business objects, currencies, numeric fields, dates etc. </a:t>
            </a:r>
            <a:endParaRPr lang="pl-PL" sz="1200" b="0" i="0" u="none" strike="noStrike" kern="1200" baseline="0" dirty="0" smtClean="0">
              <a:solidFill>
                <a:schemeClr val="tx1"/>
              </a:solidFill>
              <a:latin typeface="+mn-lt"/>
              <a:ea typeface="+mn-ea"/>
              <a:cs typeface="+mn-cs"/>
            </a:endParaRPr>
          </a:p>
          <a:p>
            <a:endParaRPr lang="pl-PL"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Advanced</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options include language-fallback mechanisms, which</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offer greater flexibility than Java’s own fallback logic. We can for</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example specify that if a text variable is not available in German,</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then we should fallback to US English.</a:t>
            </a:r>
            <a:endParaRPr lang="en-US" dirty="0" smtClean="0"/>
          </a:p>
          <a:p>
            <a:endParaRPr lang="en-US" dirty="0"/>
          </a:p>
        </p:txBody>
      </p:sp>
      <p:sp>
        <p:nvSpPr>
          <p:cNvPr id="4" name="Slide Number Placeholder 3"/>
          <p:cNvSpPr>
            <a:spLocks noGrp="1"/>
          </p:cNvSpPr>
          <p:nvPr>
            <p:ph type="sldNum" sz="quarter" idx="10"/>
          </p:nvPr>
        </p:nvSpPr>
        <p:spPr/>
        <p:txBody>
          <a:bodyPr/>
          <a:lstStyle/>
          <a:p>
            <a:fld id="{ED7B24FE-57DF-FF46-96B6-ACE342584B9A}" type="slidenum">
              <a:rPr lang="en-US" smtClean="0"/>
              <a:t>22</a:t>
            </a:fld>
            <a:endParaRPr lang="en-US"/>
          </a:p>
        </p:txBody>
      </p:sp>
    </p:spTree>
    <p:extLst>
      <p:ext uri="{BB962C8B-B14F-4D97-AF65-F5344CB8AC3E}">
        <p14:creationId xmlns:p14="http://schemas.microsoft.com/office/powerpoint/2010/main" val="12726146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smtClean="0"/>
          </a:p>
          <a:p>
            <a:r>
              <a:rPr lang="pl-PL" dirty="0" smtClean="0"/>
              <a:t>[5 </a:t>
            </a:r>
            <a:r>
              <a:rPr lang="pl-PL" dirty="0" err="1" smtClean="0"/>
              <a:t>clicks</a:t>
            </a:r>
            <a:r>
              <a:rPr lang="pl-PL" dirty="0" smtClean="0"/>
              <a:t>: </a:t>
            </a:r>
            <a:r>
              <a:rPr lang="pl-PL" dirty="0" err="1" smtClean="0"/>
              <a:t>catalogs</a:t>
            </a:r>
            <a:r>
              <a:rPr lang="pl-PL" dirty="0" smtClean="0"/>
              <a:t> in Product Cockpit, </a:t>
            </a:r>
            <a:r>
              <a:rPr lang="pl-PL" dirty="0" err="1" smtClean="0"/>
              <a:t>localized</a:t>
            </a:r>
            <a:r>
              <a:rPr lang="pl-PL" dirty="0" smtClean="0"/>
              <a:t> </a:t>
            </a:r>
            <a:r>
              <a:rPr lang="pl-PL" dirty="0" err="1" smtClean="0"/>
              <a:t>descriptions</a:t>
            </a:r>
            <a:r>
              <a:rPr lang="pl-PL" dirty="0" smtClean="0"/>
              <a:t> in </a:t>
            </a:r>
            <a:r>
              <a:rPr lang="pl-PL" dirty="0" err="1" smtClean="0"/>
              <a:t>storefronts</a:t>
            </a:r>
            <a:r>
              <a:rPr lang="pl-PL" baseline="0" dirty="0" smtClean="0"/>
              <a:t> – German and English </a:t>
            </a:r>
            <a:r>
              <a:rPr lang="pl-PL" baseline="0" dirty="0" err="1" smtClean="0"/>
              <a:t>apparel</a:t>
            </a:r>
            <a:r>
              <a:rPr lang="pl-PL" baseline="0" dirty="0" smtClean="0"/>
              <a:t> </a:t>
            </a:r>
            <a:r>
              <a:rPr lang="pl-PL" baseline="0" dirty="0" err="1" smtClean="0"/>
              <a:t>product</a:t>
            </a:r>
            <a:r>
              <a:rPr lang="pl-PL" baseline="0" dirty="0" smtClean="0"/>
              <a:t>]</a:t>
            </a:r>
            <a:endParaRPr lang="pl-PL" dirty="0" smtClean="0"/>
          </a:p>
          <a:p>
            <a:endParaRPr lang="pl-PL" dirty="0" smtClean="0"/>
          </a:p>
          <a:p>
            <a:r>
              <a:rPr lang="pl-PL" b="1" dirty="0" smtClean="0"/>
              <a:t>TALK TRACK:</a:t>
            </a:r>
          </a:p>
          <a:p>
            <a:endParaRPr lang="pl-PL" dirty="0" smtClean="0"/>
          </a:p>
          <a:p>
            <a:r>
              <a:rPr lang="en-US" sz="1200" b="0" i="0" u="none" strike="noStrike" kern="1200" baseline="0" dirty="0" smtClean="0">
                <a:solidFill>
                  <a:schemeClr val="tx1"/>
                </a:solidFill>
                <a:latin typeface="+mn-lt"/>
                <a:ea typeface="+mn-ea"/>
                <a:cs typeface="+mn-cs"/>
              </a:rPr>
              <a:t>Many of hybris customers deal with multiple catalogs, which</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share much common data yet have their own focus, target audience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and language. The hybris Commerce Suite provides powerful</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support for such cases by allowing customers to specify</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multi-level hierarchies of catalogs in which the child catalog(s)</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will inherit the parent’s settings by default, all of which can be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overridden if desired (similar to inheritance in Object Oriented</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Programming). </a:t>
            </a:r>
            <a:endParaRPr lang="pl-PL" sz="1200" b="0" i="0" u="none" strike="noStrike" kern="1200" baseline="0" dirty="0" smtClean="0">
              <a:solidFill>
                <a:schemeClr val="tx1"/>
              </a:solidFill>
              <a:latin typeface="+mn-lt"/>
              <a:ea typeface="+mn-ea"/>
              <a:cs typeface="+mn-cs"/>
            </a:endParaRPr>
          </a:p>
          <a:p>
            <a:endParaRPr lang="pl-PL"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This is a huge time saver in the content management</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domain as it allows our partners to specify shared or common</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data in the ‘parent’ catalog, and specify just the changes in</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child catalog(s). The inheritance rules from a parent to child</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catalog are specified in hybris synchronization rules, which can</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also be used for synchronizing staged catalogs with their online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counterparts. </a:t>
            </a:r>
            <a:endParaRPr lang="pl-PL" sz="1200" b="0" i="0" u="none" strike="noStrike" kern="1200" baseline="0" dirty="0" smtClean="0">
              <a:solidFill>
                <a:schemeClr val="tx1"/>
              </a:solidFill>
              <a:latin typeface="+mn-lt"/>
              <a:ea typeface="+mn-ea"/>
              <a:cs typeface="+mn-cs"/>
            </a:endParaRPr>
          </a:p>
          <a:p>
            <a:endParaRPr lang="pl-PL"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 customer can for example update and modify</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 staged catalog until it is ready for release, and then apply</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synchronization rules to update its respective online version. It is</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also common for our customers to run these synchronizations</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as </a:t>
            </a:r>
            <a:r>
              <a:rPr lang="en-US" sz="1200" b="0" i="0" u="none" strike="noStrike" kern="1200" baseline="0" dirty="0" err="1" smtClean="0">
                <a:solidFill>
                  <a:schemeClr val="tx1"/>
                </a:solidFill>
                <a:latin typeface="+mn-lt"/>
                <a:ea typeface="+mn-ea"/>
                <a:cs typeface="+mn-cs"/>
              </a:rPr>
              <a:t>cron</a:t>
            </a:r>
            <a:r>
              <a:rPr lang="en-US" sz="1200" b="0" i="0" u="none" strike="noStrike" kern="1200" baseline="0" dirty="0" smtClean="0">
                <a:solidFill>
                  <a:schemeClr val="tx1"/>
                </a:solidFill>
                <a:latin typeface="+mn-lt"/>
                <a:ea typeface="+mn-ea"/>
                <a:cs typeface="+mn-cs"/>
              </a:rPr>
              <a:t> jobs, an approach that is fully supported by hybris.</a:t>
            </a:r>
            <a:endParaRPr lang="pl-PL"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D7B24FE-57DF-FF46-96B6-ACE342584B9A}" type="slidenum">
              <a:rPr lang="en-US" smtClean="0"/>
              <a:t>23</a:t>
            </a:fld>
            <a:endParaRPr lang="en-US"/>
          </a:p>
        </p:txBody>
      </p:sp>
    </p:spTree>
    <p:extLst>
      <p:ext uri="{BB962C8B-B14F-4D97-AF65-F5344CB8AC3E}">
        <p14:creationId xmlns:p14="http://schemas.microsoft.com/office/powerpoint/2010/main" val="40380551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smtClean="0"/>
          </a:p>
          <a:p>
            <a:r>
              <a:rPr lang="pl-PL" dirty="0" smtClean="0"/>
              <a:t>[6 </a:t>
            </a:r>
            <a:r>
              <a:rPr lang="pl-PL" dirty="0" err="1" smtClean="0"/>
              <a:t>clicks</a:t>
            </a:r>
            <a:r>
              <a:rPr lang="pl-PL" baseline="0" dirty="0" smtClean="0"/>
              <a:t> - </a:t>
            </a:r>
            <a:r>
              <a:rPr lang="pl-PL" dirty="0" err="1" smtClean="0"/>
              <a:t>screenshots</a:t>
            </a:r>
            <a:r>
              <a:rPr lang="pl-PL" dirty="0" smtClean="0"/>
              <a:t> </a:t>
            </a:r>
            <a:r>
              <a:rPr lang="pl-PL" dirty="0" err="1" smtClean="0"/>
              <a:t>showing</a:t>
            </a:r>
            <a:r>
              <a:rPr lang="pl-PL" dirty="0" smtClean="0"/>
              <a:t> </a:t>
            </a:r>
            <a:r>
              <a:rPr lang="pl-PL" dirty="0" err="1" smtClean="0"/>
              <a:t>different</a:t>
            </a:r>
            <a:r>
              <a:rPr lang="pl-PL" dirty="0" smtClean="0"/>
              <a:t> hybris</a:t>
            </a:r>
            <a:r>
              <a:rPr lang="pl-PL" baseline="0" dirty="0" smtClean="0"/>
              <a:t> </a:t>
            </a:r>
            <a:r>
              <a:rPr lang="pl-PL" baseline="0" dirty="0" err="1" smtClean="0"/>
              <a:t>cockpits</a:t>
            </a:r>
            <a:r>
              <a:rPr lang="pl-PL" baseline="0" dirty="0" smtClean="0"/>
              <a:t>: </a:t>
            </a:r>
            <a:r>
              <a:rPr lang="pl-PL" baseline="0" dirty="0" err="1" smtClean="0"/>
              <a:t>Customer</a:t>
            </a:r>
            <a:r>
              <a:rPr lang="pl-PL" baseline="0" dirty="0" smtClean="0"/>
              <a:t> Service, Product Cockpit, WCMS Cockpit, Commerce </a:t>
            </a:r>
            <a:r>
              <a:rPr lang="pl-PL" baseline="0" dirty="0" err="1" smtClean="0"/>
              <a:t>Search</a:t>
            </a:r>
            <a:r>
              <a:rPr lang="pl-PL" baseline="0" dirty="0" smtClean="0"/>
              <a:t>, </a:t>
            </a:r>
            <a:r>
              <a:rPr lang="pl-PL" baseline="0" dirty="0" err="1" smtClean="0"/>
              <a:t>Admin</a:t>
            </a:r>
            <a:r>
              <a:rPr lang="pl-PL" baseline="0" dirty="0" smtClean="0"/>
              <a:t> </a:t>
            </a:r>
            <a:r>
              <a:rPr lang="pl-PL" baseline="0" dirty="0" err="1" smtClean="0"/>
              <a:t>Area</a:t>
            </a:r>
            <a:r>
              <a:rPr lang="pl-PL" baseline="0" dirty="0" smtClean="0"/>
              <a:t>, Administration Cockpit]</a:t>
            </a:r>
            <a:endParaRPr lang="pl-PL" dirty="0" smtClean="0"/>
          </a:p>
          <a:p>
            <a:endParaRPr lang="pl-PL" dirty="0" smtClean="0"/>
          </a:p>
          <a:p>
            <a:r>
              <a:rPr lang="pl-PL" b="1" dirty="0" smtClean="0"/>
              <a:t>TALK TRACK:</a:t>
            </a:r>
          </a:p>
          <a:p>
            <a:endParaRPr lang="pl-PL" dirty="0" smtClean="0"/>
          </a:p>
          <a:p>
            <a:r>
              <a:rPr lang="en-US" sz="1200" b="0" i="0" u="none" strike="noStrike" kern="1200" baseline="0" dirty="0" smtClean="0">
                <a:solidFill>
                  <a:schemeClr val="tx1"/>
                </a:solidFill>
                <a:latin typeface="+mn-lt"/>
                <a:ea typeface="+mn-ea"/>
                <a:cs typeface="+mn-cs"/>
              </a:rPr>
              <a:t>Based on the hybris modules you have purchased, your hybris</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Commerce Suite will include extensions that offer various front</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ends to the backend user.</a:t>
            </a:r>
            <a:endParaRPr lang="pl-PL" sz="1200" b="0" i="0" u="none" strike="noStrike" kern="1200" baseline="0" dirty="0" smtClean="0">
              <a:solidFill>
                <a:schemeClr val="tx1"/>
              </a:solidFill>
              <a:latin typeface="+mn-lt"/>
              <a:ea typeface="+mn-ea"/>
              <a:cs typeface="+mn-cs"/>
            </a:endParaRPr>
          </a:p>
          <a:p>
            <a:endParaRPr lang="pl-PL"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All hybris cockpits</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are based on the ZK framework and can be customized at various</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levels by our partners.</a:t>
            </a:r>
            <a:r>
              <a:rPr lang="pl-PL" sz="1200" b="0" i="0" u="none" strike="noStrike" kern="1200" baseline="0" dirty="0" smtClean="0">
                <a:solidFill>
                  <a:schemeClr val="tx1"/>
                </a:solidFill>
                <a:latin typeface="+mn-lt"/>
                <a:ea typeface="+mn-ea"/>
                <a:cs typeface="+mn-cs"/>
              </a:rPr>
              <a:t> U</a:t>
            </a:r>
            <a:r>
              <a:rPr lang="en-US" sz="1200" b="0" i="0" u="none" strike="noStrike" kern="1200" baseline="0" dirty="0" err="1" smtClean="0">
                <a:solidFill>
                  <a:schemeClr val="tx1"/>
                </a:solidFill>
                <a:latin typeface="+mn-lt"/>
                <a:ea typeface="+mn-ea"/>
                <a:cs typeface="+mn-cs"/>
              </a:rPr>
              <a:t>ser</a:t>
            </a:r>
            <a:r>
              <a:rPr lang="pl-PL" sz="1200" b="0" i="0" u="none" strike="noStrike" kern="1200" baseline="0" dirty="0" smtClean="0">
                <a:solidFill>
                  <a:schemeClr val="tx1"/>
                </a:solidFill>
                <a:latin typeface="+mn-lt"/>
                <a:ea typeface="+mn-ea"/>
                <a:cs typeface="+mn-cs"/>
              </a:rPr>
              <a:t>s </a:t>
            </a:r>
            <a:r>
              <a:rPr lang="pl-PL" sz="1200" b="0" i="0" u="none" strike="noStrike" kern="1200" baseline="0" dirty="0" err="1" smtClean="0">
                <a:solidFill>
                  <a:schemeClr val="tx1"/>
                </a:solidFill>
                <a:latin typeface="+mn-lt"/>
                <a:ea typeface="+mn-ea"/>
                <a:cs typeface="+mn-cs"/>
              </a:rPr>
              <a:t>who</a:t>
            </a:r>
            <a:r>
              <a:rPr lang="pl-PL" sz="1200" b="0" i="0" u="none" strike="noStrike" kern="1200" baseline="0" dirty="0" smtClean="0">
                <a:solidFill>
                  <a:schemeClr val="tx1"/>
                </a:solidFill>
                <a:latin typeface="+mn-lt"/>
                <a:ea typeface="+mn-ea"/>
                <a:cs typeface="+mn-cs"/>
              </a:rPr>
              <a:t> </a:t>
            </a:r>
            <a:r>
              <a:rPr lang="pl-PL" sz="1200" b="0" i="0" u="none" strike="noStrike" kern="1200" baseline="0" dirty="0" err="1" smtClean="0">
                <a:solidFill>
                  <a:schemeClr val="tx1"/>
                </a:solidFill>
                <a:latin typeface="+mn-lt"/>
                <a:ea typeface="+mn-ea"/>
                <a:cs typeface="+mn-cs"/>
              </a:rPr>
              <a:t>are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assigned administration rights, are also able to modify</a:t>
            </a:r>
          </a:p>
          <a:p>
            <a:r>
              <a:rPr lang="en-US" sz="1200" b="0" i="0" u="none" strike="noStrike" kern="1200" baseline="0" dirty="0" smtClean="0">
                <a:solidFill>
                  <a:schemeClr val="tx1"/>
                </a:solidFill>
                <a:latin typeface="+mn-lt"/>
                <a:ea typeface="+mn-ea"/>
                <a:cs typeface="+mn-cs"/>
              </a:rPr>
              <a:t>the configuration of the cockpit itself, changing for example the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attribute groupings, allocating new attributes to a group or reordering</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attribute lists directly within the cockpit.</a:t>
            </a:r>
            <a:endParaRPr lang="pl-PL" sz="1200" b="0" i="0" u="none" strike="noStrike" kern="1200" baseline="0" dirty="0" smtClean="0">
              <a:solidFill>
                <a:schemeClr val="tx1"/>
              </a:solidFill>
              <a:latin typeface="+mn-lt"/>
              <a:ea typeface="+mn-ea"/>
              <a:cs typeface="+mn-cs"/>
            </a:endParaRPr>
          </a:p>
          <a:p>
            <a:endParaRPr lang="pl-PL"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While </a:t>
            </a:r>
            <a:r>
              <a:rPr lang="pl-PL" sz="1200" b="0" i="0" u="none" strike="noStrike" kern="1200" baseline="0" dirty="0" smtClean="0">
                <a:solidFill>
                  <a:schemeClr val="tx1"/>
                </a:solidFill>
                <a:latin typeface="+mn-lt"/>
                <a:ea typeface="+mn-ea"/>
                <a:cs typeface="+mn-cs"/>
              </a:rPr>
              <a:t>we </a:t>
            </a:r>
            <a:r>
              <a:rPr lang="pl-PL" sz="1200" b="0" i="0" u="none" strike="noStrike" kern="1200" baseline="0" dirty="0" err="1" smtClean="0">
                <a:solidFill>
                  <a:schemeClr val="tx1"/>
                </a:solidFill>
                <a:latin typeface="+mn-lt"/>
                <a:ea typeface="+mn-ea"/>
                <a:cs typeface="+mn-cs"/>
              </a:rPr>
              <a:t>offer</a:t>
            </a:r>
            <a:r>
              <a:rPr lang="pl-PL" sz="1200" b="0" i="0" u="none" strike="noStrike" kern="1200" baseline="0" dirty="0" smtClean="0">
                <a:solidFill>
                  <a:schemeClr val="tx1"/>
                </a:solidFill>
                <a:latin typeface="+mn-lt"/>
                <a:ea typeface="+mn-ea"/>
                <a:cs typeface="+mn-cs"/>
              </a:rPr>
              <a:t> </a:t>
            </a:r>
            <a:r>
              <a:rPr lang="pl-PL" sz="1200" b="0" i="0" u="none" strike="noStrike" kern="1200" baseline="0" dirty="0" err="1" smtClean="0">
                <a:solidFill>
                  <a:schemeClr val="tx1"/>
                </a:solidFill>
                <a:latin typeface="+mn-lt"/>
                <a:ea typeface="+mn-ea"/>
                <a:cs typeface="+mn-cs"/>
              </a:rPr>
              <a:t>cockpits</a:t>
            </a:r>
            <a:r>
              <a:rPr lang="pl-PL" sz="1200" b="0" i="0" u="none" strike="noStrike" kern="1200" baseline="0" dirty="0" smtClean="0">
                <a:solidFill>
                  <a:schemeClr val="tx1"/>
                </a:solidFill>
                <a:latin typeface="+mn-lt"/>
                <a:ea typeface="+mn-ea"/>
                <a:cs typeface="+mn-cs"/>
              </a:rPr>
              <a:t> </a:t>
            </a:r>
            <a:r>
              <a:rPr lang="pl-PL" sz="1200" b="0" i="0" u="none" strike="noStrike" kern="1200" baseline="0" dirty="0" err="1" smtClean="0">
                <a:solidFill>
                  <a:schemeClr val="tx1"/>
                </a:solidFill>
                <a:latin typeface="+mn-lt"/>
                <a:ea typeface="+mn-ea"/>
                <a:cs typeface="+mn-cs"/>
              </a:rPr>
              <a:t>which</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offer intuitive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and high-level control of data within the system</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hybris Product, WCMS, and Print Cockpits</a:t>
            </a:r>
            <a:r>
              <a:rPr lang="pl-PL" sz="1200" b="0" i="0" u="none" strike="noStrike" kern="1200" baseline="0" dirty="0" smtClean="0">
                <a:solidFill>
                  <a:schemeClr val="tx1"/>
                </a:solidFill>
                <a:latin typeface="+mn-lt"/>
                <a:ea typeface="+mn-ea"/>
                <a:cs typeface="+mn-cs"/>
              </a:rPr>
              <a:t> and </a:t>
            </a:r>
            <a:r>
              <a:rPr lang="pl-PL" sz="1200" b="0" i="0" u="none" strike="noStrike" kern="1200" baseline="0" dirty="0" err="1" smtClean="0">
                <a:solidFill>
                  <a:schemeClr val="tx1"/>
                </a:solidFill>
                <a:latin typeface="+mn-lt"/>
                <a:ea typeface="+mn-ea"/>
                <a:cs typeface="+mn-cs"/>
              </a:rPr>
              <a:t>many</a:t>
            </a:r>
            <a:r>
              <a:rPr lang="pl-PL" sz="1200" b="0" i="0" u="none" strike="noStrike" kern="1200" baseline="0" dirty="0" smtClean="0">
                <a:solidFill>
                  <a:schemeClr val="tx1"/>
                </a:solidFill>
                <a:latin typeface="+mn-lt"/>
                <a:ea typeface="+mn-ea"/>
                <a:cs typeface="+mn-cs"/>
              </a:rPr>
              <a:t> </a:t>
            </a:r>
            <a:r>
              <a:rPr lang="pl-PL" sz="1200" b="0" i="0" u="none" strike="noStrike" kern="1200" baseline="0" dirty="0" err="1" smtClean="0">
                <a:solidFill>
                  <a:schemeClr val="tx1"/>
                </a:solidFill>
                <a:latin typeface="+mn-lt"/>
                <a:ea typeface="+mn-ea"/>
                <a:cs typeface="+mn-cs"/>
              </a:rPr>
              <a:t>more</a:t>
            </a:r>
            <a:r>
              <a:rPr lang="pl-PL" sz="1200" b="0" i="0"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 the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hybris Administration Cockpit offers finer-grained control of all</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data and operations, relating to all areas of the hybris Commerce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Suite. </a:t>
            </a:r>
            <a:endParaRPr lang="pl-PL" sz="1200" b="0" i="0" u="none" strike="noStrike" kern="1200" baseline="0" dirty="0" smtClean="0">
              <a:solidFill>
                <a:schemeClr val="tx1"/>
              </a:solidFill>
              <a:latin typeface="+mn-lt"/>
              <a:ea typeface="+mn-ea"/>
              <a:cs typeface="+mn-cs"/>
            </a:endParaRPr>
          </a:p>
          <a:p>
            <a:endParaRPr lang="pl-PL"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On the left of the hybris Administration Cockpit is an</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(XML-configured) tree providing access to all areas of the hybris</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Commerce Suite. One can for example examine and modify </a:t>
            </a:r>
            <a:r>
              <a:rPr lang="en-US" sz="1200" b="0" i="0" u="none" strike="noStrike" kern="1200" baseline="0" dirty="0" err="1" smtClean="0">
                <a:solidFill>
                  <a:schemeClr val="tx1"/>
                </a:solidFill>
                <a:latin typeface="+mn-lt"/>
                <a:ea typeface="+mn-ea"/>
                <a:cs typeface="+mn-cs"/>
              </a:rPr>
              <a:t>cron</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jobs, import and export data, modify facet searches, all from</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within the Administration Cockpit, and all in a consistent and intuitive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manner. Should a partner introduce their own </a:t>
            </a:r>
            <a:r>
              <a:rPr lang="pl-PL" sz="1200" b="0" i="0" u="none" strike="noStrike" kern="1200" baseline="0" dirty="0" smtClean="0">
                <a:solidFill>
                  <a:schemeClr val="tx1"/>
                </a:solidFill>
                <a:latin typeface="+mn-lt"/>
                <a:ea typeface="+mn-ea"/>
                <a:cs typeface="+mn-cs"/>
              </a:rPr>
              <a:t>c</a:t>
            </a:r>
            <a:r>
              <a:rPr lang="en-US" sz="1200" b="0" i="0" u="none" strike="noStrike" kern="1200" baseline="0" dirty="0" err="1" smtClean="0">
                <a:solidFill>
                  <a:schemeClr val="tx1"/>
                </a:solidFill>
                <a:latin typeface="+mn-lt"/>
                <a:ea typeface="+mn-ea"/>
                <a:cs typeface="+mn-cs"/>
              </a:rPr>
              <a:t>ockpit</a:t>
            </a:r>
            <a:r>
              <a:rPr lang="en-US" sz="1200" b="0" i="0" u="none" strike="noStrike" kern="1200" baseline="0" dirty="0" smtClean="0">
                <a:solidFill>
                  <a:schemeClr val="tx1"/>
                </a:solidFill>
                <a:latin typeface="+mn-lt"/>
                <a:ea typeface="+mn-ea"/>
                <a:cs typeface="+mn-cs"/>
              </a:rPr>
              <a:t>, the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Administration Cockpit provides complete control over its layout</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and functionality. Finally, the layout of the Administration Cockpit</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itself is guided by an XML file, and by modifying this (either within</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or outside of the Administration Cockpit) one can totally control</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what should be displayed where and how within the Administration</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Cockpit itself.</a:t>
            </a:r>
            <a:endParaRPr lang="pl-PL"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D7B24FE-57DF-FF46-96B6-ACE342584B9A}" type="slidenum">
              <a:rPr lang="en-US" smtClean="0"/>
              <a:t>24</a:t>
            </a:fld>
            <a:endParaRPr lang="en-US"/>
          </a:p>
        </p:txBody>
      </p:sp>
    </p:spTree>
    <p:extLst>
      <p:ext uri="{BB962C8B-B14F-4D97-AF65-F5344CB8AC3E}">
        <p14:creationId xmlns:p14="http://schemas.microsoft.com/office/powerpoint/2010/main" val="23260575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sz="1200" b="0" i="0" u="none" strike="noStrike" kern="1200" baseline="0" dirty="0" smtClean="0">
              <a:solidFill>
                <a:schemeClr val="tx1"/>
              </a:solidFill>
              <a:latin typeface="+mn-lt"/>
              <a:ea typeface="+mn-ea"/>
              <a:cs typeface="+mn-cs"/>
            </a:endParaRPr>
          </a:p>
          <a:p>
            <a:r>
              <a:rPr lang="pl-PL" sz="1200" b="1" i="0" u="none" strike="noStrike" kern="1200" baseline="0" dirty="0" smtClean="0">
                <a:solidFill>
                  <a:schemeClr val="tx1"/>
                </a:solidFill>
                <a:latin typeface="+mn-lt"/>
                <a:ea typeface="+mn-ea"/>
                <a:cs typeface="+mn-cs"/>
              </a:rPr>
              <a:t>TALK TRACK</a:t>
            </a:r>
          </a:p>
          <a:p>
            <a:endParaRPr lang="pl-PL"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This </a:t>
            </a:r>
            <a:r>
              <a:rPr lang="pl-PL" sz="1200" b="0" i="0" u="none" strike="noStrike" kern="1200" baseline="0" dirty="0" smtClean="0">
                <a:solidFill>
                  <a:schemeClr val="tx1"/>
                </a:solidFill>
                <a:latin typeface="+mn-lt"/>
                <a:ea typeface="+mn-ea"/>
                <a:cs typeface="+mn-cs"/>
              </a:rPr>
              <a:t>part</a:t>
            </a:r>
            <a:r>
              <a:rPr lang="en-US" sz="1200" b="0" i="0" u="none" strike="noStrike" kern="1200" baseline="0" dirty="0" smtClean="0">
                <a:solidFill>
                  <a:schemeClr val="tx1"/>
                </a:solidFill>
                <a:latin typeface="+mn-lt"/>
                <a:ea typeface="+mn-ea"/>
                <a:cs typeface="+mn-cs"/>
              </a:rPr>
              <a:t> will give you a broad overview of the hybris architecture. Later we will dive into individual topics, but before we do</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this we would like you to understand the lean and lightweight approach we have taken for the design of the hybris Commerce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Suite. </a:t>
            </a:r>
            <a:endParaRPr lang="pl-PL" sz="1200" b="0" i="0" u="none" strike="noStrike" kern="1200" baseline="0" dirty="0" smtClean="0">
              <a:solidFill>
                <a:schemeClr val="tx1"/>
              </a:solidFill>
              <a:latin typeface="+mn-lt"/>
              <a:ea typeface="+mn-ea"/>
              <a:cs typeface="+mn-cs"/>
            </a:endParaRPr>
          </a:p>
          <a:p>
            <a:endParaRPr lang="pl-PL"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You will find out that our architecture is based heavily on Spring, an open source framework primarily known for its dependency</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injection (DI) and aspect-oriented programming (AOP) features. The hybris extension concept is based on this Spring</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foundation and allows the hybris Platform to be highly extensible and flexible as you will see.</a:t>
            </a:r>
            <a:endParaRPr lang="pl-PL" sz="1200" b="0" i="0" u="none" strike="noStrike" kern="1200" baseline="0" dirty="0" smtClean="0">
              <a:solidFill>
                <a:schemeClr val="tx1"/>
              </a:solidFill>
              <a:latin typeface="+mn-lt"/>
              <a:ea typeface="+mn-ea"/>
              <a:cs typeface="+mn-cs"/>
            </a:endParaRPr>
          </a:p>
          <a:p>
            <a:endParaRPr lang="pl-PL" sz="1200" b="0" i="0" u="none" strike="noStrike" kern="1200" baseline="0" dirty="0" smtClean="0">
              <a:solidFill>
                <a:schemeClr val="tx1"/>
              </a:solidFill>
              <a:latin typeface="+mn-lt"/>
              <a:ea typeface="+mn-ea"/>
              <a:cs typeface="+mn-cs"/>
            </a:endParaRPr>
          </a:p>
          <a:p>
            <a:r>
              <a:rPr lang="pl-PL" sz="1200" b="1" i="0" u="none" strike="noStrike" kern="1200" baseline="0" dirty="0" smtClean="0">
                <a:solidFill>
                  <a:schemeClr val="tx1"/>
                </a:solidFill>
                <a:latin typeface="+mn-lt"/>
                <a:ea typeface="+mn-ea"/>
                <a:cs typeface="+mn-cs"/>
              </a:rPr>
              <a:t>----------------------------------------------</a:t>
            </a:r>
          </a:p>
          <a:p>
            <a:endParaRPr lang="pl-PL" sz="1200" b="1" i="0" u="none" strike="noStrike" kern="1200" baseline="0" dirty="0" smtClean="0">
              <a:solidFill>
                <a:schemeClr val="tx1"/>
              </a:solidFill>
              <a:latin typeface="+mn-lt"/>
              <a:ea typeface="+mn-ea"/>
              <a:cs typeface="+mn-cs"/>
            </a:endParaRPr>
          </a:p>
          <a:p>
            <a:r>
              <a:rPr lang="pl-PL" sz="1200" b="1" i="0" u="none" strike="noStrike" kern="1200" baseline="0" dirty="0" smtClean="0">
                <a:solidFill>
                  <a:schemeClr val="tx1"/>
                </a:solidFill>
                <a:latin typeface="+mn-lt"/>
                <a:ea typeface="+mn-ea"/>
                <a:cs typeface="+mn-cs"/>
              </a:rPr>
              <a:t>GLOSSARY:</a:t>
            </a:r>
          </a:p>
          <a:p>
            <a:endParaRPr lang="pl-PL" b="1" dirty="0" smtClean="0"/>
          </a:p>
          <a:p>
            <a:r>
              <a:rPr lang="pl-PL" b="1" dirty="0" smtClean="0"/>
              <a:t>Spring: </a:t>
            </a:r>
          </a:p>
          <a:p>
            <a:r>
              <a:rPr lang="en-US" b="0" dirty="0" smtClean="0"/>
              <a:t>The Spring Framework is an open source application framework</a:t>
            </a:r>
            <a:r>
              <a:rPr lang="pl-PL" b="0" dirty="0" smtClean="0"/>
              <a:t>. </a:t>
            </a:r>
            <a:r>
              <a:rPr lang="en-US" b="0" dirty="0" smtClean="0"/>
              <a:t>The framework's core features can be used by any Java application, but there are extensions for building web applications on top of the Java EE platform. Although the framework does not impose any specific programming model, it has become popular in the Java community as an alternative to, replacement for, or even addition to the Enterprise JavaBean (EJB) model.</a:t>
            </a:r>
            <a:endParaRPr lang="pl-PL" b="0" dirty="0" smtClean="0"/>
          </a:p>
          <a:p>
            <a:endParaRPr lang="pl-PL" dirty="0" smtClean="0"/>
          </a:p>
          <a:p>
            <a:r>
              <a:rPr lang="pl-PL" b="1" dirty="0" err="1" smtClean="0"/>
              <a:t>Dependency</a:t>
            </a:r>
            <a:r>
              <a:rPr lang="pl-PL" b="1" dirty="0" smtClean="0"/>
              <a:t> </a:t>
            </a:r>
            <a:r>
              <a:rPr lang="pl-PL" b="1" dirty="0" err="1" smtClean="0"/>
              <a:t>injection</a:t>
            </a:r>
            <a:r>
              <a:rPr lang="pl-PL" b="1" dirty="0" smtClean="0"/>
              <a:t>: </a:t>
            </a:r>
          </a:p>
          <a:p>
            <a:r>
              <a:rPr lang="en-US" b="0" dirty="0" smtClean="0"/>
              <a:t>Dependency injection is a software design pattern that implements inversion of control and allows a program design to follow the dependency inversion principle. </a:t>
            </a:r>
            <a:endParaRPr lang="pl-PL" b="0" dirty="0" smtClean="0"/>
          </a:p>
          <a:p>
            <a:endParaRPr lang="en-US" b="0" dirty="0" smtClean="0"/>
          </a:p>
          <a:p>
            <a:r>
              <a:rPr lang="en-US" b="0" dirty="0" smtClean="0"/>
              <a:t>An injection is the passing of a dependency (a service) to a dependent object (a client). The service is made part of the client's state. Passing the service to the client, rather than allowing a client to build or find the service, is the fundamental requirement of the pattern.</a:t>
            </a:r>
            <a:endParaRPr lang="pl-PL" b="0" dirty="0" smtClean="0"/>
          </a:p>
          <a:p>
            <a:endParaRPr lang="pl-PL" dirty="0" smtClean="0"/>
          </a:p>
          <a:p>
            <a:r>
              <a:rPr lang="pl-PL" b="1" dirty="0" err="1" smtClean="0"/>
              <a:t>Aspect-oriented</a:t>
            </a:r>
            <a:r>
              <a:rPr lang="pl-PL" b="1" dirty="0" smtClean="0"/>
              <a:t> </a:t>
            </a:r>
            <a:r>
              <a:rPr lang="pl-PL" b="1" dirty="0" err="1" smtClean="0"/>
              <a:t>programming</a:t>
            </a:r>
            <a:r>
              <a:rPr lang="pl-PL" b="1" dirty="0" smtClean="0"/>
              <a:t>:</a:t>
            </a:r>
          </a:p>
          <a:p>
            <a:r>
              <a:rPr lang="en-US" dirty="0" smtClean="0"/>
              <a:t>In computing, aspect-oriented programming (AOP) is a programming paradigm that aims to increase </a:t>
            </a:r>
            <a:r>
              <a:rPr lang="en-US" b="1" dirty="0" smtClean="0"/>
              <a:t>modularity </a:t>
            </a:r>
            <a:r>
              <a:rPr lang="en-US" dirty="0" smtClean="0"/>
              <a:t>by allowing the separation of cross-cutting concerns. AOP forms a basis for aspect-oriented software development.</a:t>
            </a:r>
            <a:endParaRPr lang="pl-PL" dirty="0" smtClean="0"/>
          </a:p>
          <a:p>
            <a:endParaRPr lang="pl-PL" dirty="0" smtClean="0"/>
          </a:p>
          <a:p>
            <a:endParaRPr lang="en-US" dirty="0"/>
          </a:p>
        </p:txBody>
      </p:sp>
      <p:sp>
        <p:nvSpPr>
          <p:cNvPr id="4" name="Slide Number Placeholder 3"/>
          <p:cNvSpPr>
            <a:spLocks noGrp="1"/>
          </p:cNvSpPr>
          <p:nvPr>
            <p:ph type="sldNum" sz="quarter" idx="10"/>
          </p:nvPr>
        </p:nvSpPr>
        <p:spPr/>
        <p:txBody>
          <a:bodyPr/>
          <a:lstStyle/>
          <a:p>
            <a:fld id="{ED7B24FE-57DF-FF46-96B6-ACE342584B9A}" type="slidenum">
              <a:rPr lang="en-US" smtClean="0"/>
              <a:t>25</a:t>
            </a:fld>
            <a:endParaRPr lang="en-US"/>
          </a:p>
        </p:txBody>
      </p:sp>
    </p:spTree>
    <p:extLst>
      <p:ext uri="{BB962C8B-B14F-4D97-AF65-F5344CB8AC3E}">
        <p14:creationId xmlns:p14="http://schemas.microsoft.com/office/powerpoint/2010/main" val="28826184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pl-PL" sz="1200" b="0" i="0" u="none" strike="noStrike"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pl-PL" sz="1200" b="1" i="0" u="none" strike="noStrike" kern="1200" baseline="0" dirty="0" smtClean="0">
                <a:solidFill>
                  <a:schemeClr val="tx1"/>
                </a:solidFill>
                <a:latin typeface="+mn-lt"/>
                <a:ea typeface="+mn-ea"/>
                <a:cs typeface="+mn-cs"/>
              </a:rPr>
              <a:t>TALK TRACK:</a:t>
            </a:r>
          </a:p>
          <a:p>
            <a:pPr marL="0" marR="0" indent="0" algn="l" defTabSz="457200" rtl="0" eaLnBrk="1" fontAlgn="auto" latinLnBrk="0" hangingPunct="1">
              <a:lnSpc>
                <a:spcPct val="100000"/>
              </a:lnSpc>
              <a:spcBef>
                <a:spcPts val="0"/>
              </a:spcBef>
              <a:spcAft>
                <a:spcPts val="0"/>
              </a:spcAft>
              <a:buClrTx/>
              <a:buSzTx/>
              <a:buFontTx/>
              <a:buNone/>
              <a:tabLst/>
              <a:defRPr/>
            </a:pPr>
            <a:endParaRPr lang="pl-PL" sz="1200" b="0" i="0" u="none" strike="noStrike"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Integration challenges typically include bulk data import/export</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operations and 3rd part/remote systems integration. In this</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section we will present how hybris partners typically solve these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integration challenges and what hybris offers </a:t>
            </a:r>
            <a:r>
              <a:rPr lang="pl-PL" sz="1200" b="0" i="0" u="none" strike="noStrike" kern="1200" baseline="0" dirty="0" smtClean="0">
                <a:solidFill>
                  <a:schemeClr val="tx1"/>
                </a:solidFill>
                <a:latin typeface="+mn-lt"/>
                <a:ea typeface="+mn-ea"/>
                <a:cs typeface="+mn-cs"/>
              </a:rPr>
              <a:t>BY DEFAULT</a:t>
            </a:r>
            <a:r>
              <a:rPr lang="en-US" sz="1200" b="0" i="0" u="none" strike="noStrike" kern="1200" baseline="0" dirty="0" smtClean="0">
                <a:solidFill>
                  <a:schemeClr val="tx1"/>
                </a:solidFill>
                <a:latin typeface="+mn-lt"/>
                <a:ea typeface="+mn-ea"/>
                <a:cs typeface="+mn-cs"/>
              </a:rPr>
              <a:t> to</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enable integration.</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Before we dive into these challenges though, we will explain hybris</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validation support. In the end, both data and process integration</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may change the data stored in the hybris Commerce Suite. It is</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of great importance to keep this data consistent and valid, which</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is why the hybris ServiceLayer includes a customizable </a:t>
            </a:r>
            <a:r>
              <a:rPr lang="en-US" sz="1200" b="1" i="0" u="none" strike="noStrike" kern="1200" baseline="0" dirty="0" err="1" smtClean="0">
                <a:solidFill>
                  <a:schemeClr val="tx1"/>
                </a:solidFill>
                <a:latin typeface="+mn-lt"/>
                <a:ea typeface="+mn-ea"/>
                <a:cs typeface="+mn-cs"/>
              </a:rPr>
              <a:t>ValidationService</a:t>
            </a:r>
            <a:r>
              <a:rPr lang="en-US" sz="1200" b="0" i="0" u="none" strike="noStrike" kern="1200" baseline="0" dirty="0" smtClean="0">
                <a:solidFill>
                  <a:schemeClr val="tx1"/>
                </a:solidFill>
                <a:latin typeface="+mn-lt"/>
                <a:ea typeface="+mn-ea"/>
                <a:cs typeface="+mn-cs"/>
              </a:rPr>
              <a:t>.</a:t>
            </a:r>
            <a:endParaRPr lang="en-US" dirty="0" smtClean="0"/>
          </a:p>
          <a:p>
            <a:endParaRPr lang="en-US" dirty="0"/>
          </a:p>
        </p:txBody>
      </p:sp>
      <p:sp>
        <p:nvSpPr>
          <p:cNvPr id="4" name="Slide Number Placeholder 3"/>
          <p:cNvSpPr>
            <a:spLocks noGrp="1"/>
          </p:cNvSpPr>
          <p:nvPr>
            <p:ph type="sldNum" sz="quarter" idx="10"/>
          </p:nvPr>
        </p:nvSpPr>
        <p:spPr/>
        <p:txBody>
          <a:bodyPr/>
          <a:lstStyle/>
          <a:p>
            <a:fld id="{ED7B24FE-57DF-FF46-96B6-ACE342584B9A}" type="slidenum">
              <a:rPr lang="en-US" smtClean="0"/>
              <a:t>26</a:t>
            </a:fld>
            <a:endParaRPr lang="en-US"/>
          </a:p>
        </p:txBody>
      </p:sp>
    </p:spTree>
    <p:extLst>
      <p:ext uri="{BB962C8B-B14F-4D97-AF65-F5344CB8AC3E}">
        <p14:creationId xmlns:p14="http://schemas.microsoft.com/office/powerpoint/2010/main" val="29043424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b="1" dirty="0" smtClean="0"/>
          </a:p>
          <a:p>
            <a:r>
              <a:rPr lang="pl-PL" b="1" dirty="0" smtClean="0"/>
              <a:t>TALK TRACK:</a:t>
            </a:r>
          </a:p>
          <a:p>
            <a:endParaRPr lang="pl-PL" dirty="0" smtClean="0"/>
          </a:p>
          <a:p>
            <a:r>
              <a:rPr lang="en-US" sz="1200" b="0" i="0" u="none" strike="noStrike" kern="1200" baseline="0" dirty="0" smtClean="0">
                <a:solidFill>
                  <a:schemeClr val="tx1"/>
                </a:solidFill>
                <a:latin typeface="+mn-lt"/>
                <a:ea typeface="+mn-ea"/>
                <a:cs typeface="+mn-cs"/>
              </a:rPr>
              <a:t>Implicit data validation is built into any hybris business object via</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ServiceLayer APIs. This validation support is based on JSR</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303 (Bean Validation) but adds run-time support for managing</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validation constraints. This makes it possible to define the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validation constraints for each business object in the hybris Administration</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Cockpit and have them immediately take effect in the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hybris Product Cockpit without restarting the hybris Platform.</a:t>
            </a:r>
            <a:r>
              <a:rPr lang="pl-PL" sz="1200" b="0" i="0" u="none" strike="noStrike" kern="1200" baseline="0" dirty="0" smtClean="0">
                <a:solidFill>
                  <a:schemeClr val="tx1"/>
                </a:solidFill>
                <a:latin typeface="+mn-lt"/>
                <a:ea typeface="+mn-ea"/>
                <a:cs typeface="+mn-cs"/>
              </a:rPr>
              <a:t> </a:t>
            </a:r>
          </a:p>
          <a:p>
            <a:endParaRPr lang="pl-PL" sz="1200" b="0" i="0" u="none" strike="noStrike" kern="1200" baseline="0" dirty="0" smtClean="0">
              <a:solidFill>
                <a:schemeClr val="tx1"/>
              </a:solidFill>
              <a:latin typeface="+mn-lt"/>
              <a:ea typeface="+mn-ea"/>
              <a:cs typeface="+mn-cs"/>
            </a:endParaRPr>
          </a:p>
          <a:p>
            <a:r>
              <a:rPr lang="pl-PL" sz="1200" b="1" i="0" u="none" strike="noStrike" kern="1200" baseline="0" dirty="0" smtClean="0">
                <a:solidFill>
                  <a:schemeClr val="tx1"/>
                </a:solidFill>
                <a:latin typeface="+mn-lt"/>
                <a:ea typeface="+mn-ea"/>
                <a:cs typeface="+mn-cs"/>
              </a:rPr>
              <a:t>[</a:t>
            </a:r>
            <a:r>
              <a:rPr lang="pl-PL" sz="1200" b="1" i="0" u="none" strike="noStrike" kern="1200" baseline="0" dirty="0" err="1" smtClean="0">
                <a:solidFill>
                  <a:schemeClr val="tx1"/>
                </a:solidFill>
                <a:latin typeface="+mn-lt"/>
                <a:ea typeface="+mn-ea"/>
                <a:cs typeface="+mn-cs"/>
              </a:rPr>
              <a:t>click</a:t>
            </a:r>
            <a:r>
              <a:rPr lang="pl-PL" sz="1200" b="1" i="0" u="none" strike="noStrike" kern="1200" baseline="0" dirty="0" smtClean="0">
                <a:solidFill>
                  <a:schemeClr val="tx1"/>
                </a:solidFill>
                <a:latin typeface="+mn-lt"/>
                <a:ea typeface="+mn-ea"/>
                <a:cs typeface="+mn-cs"/>
              </a:rPr>
              <a:t>] </a:t>
            </a:r>
            <a:r>
              <a:rPr lang="pl-PL" sz="1200" b="1" i="0" u="none" strike="noStrike" kern="1200" baseline="0" dirty="0" err="1" smtClean="0">
                <a:solidFill>
                  <a:schemeClr val="tx1"/>
                </a:solidFill>
                <a:latin typeface="+mn-lt"/>
                <a:ea typeface="+mn-ea"/>
                <a:cs typeface="+mn-cs"/>
              </a:rPr>
              <a:t>shows</a:t>
            </a:r>
            <a:r>
              <a:rPr lang="pl-PL" sz="1200" b="1" i="0" u="none" strike="noStrike" kern="1200" baseline="0" dirty="0" smtClean="0">
                <a:solidFill>
                  <a:schemeClr val="tx1"/>
                </a:solidFill>
                <a:latin typeface="+mn-lt"/>
                <a:ea typeface="+mn-ea"/>
                <a:cs typeface="+mn-cs"/>
              </a:rPr>
              <a:t> </a:t>
            </a:r>
            <a:r>
              <a:rPr lang="pl-PL" sz="1200" b="1" i="0" u="none" strike="noStrike" kern="1200" baseline="0" dirty="0" err="1" smtClean="0">
                <a:solidFill>
                  <a:schemeClr val="tx1"/>
                </a:solidFill>
                <a:latin typeface="+mn-lt"/>
                <a:ea typeface="+mn-ea"/>
                <a:cs typeface="+mn-cs"/>
              </a:rPr>
              <a:t>how</a:t>
            </a:r>
            <a:r>
              <a:rPr lang="pl-PL" sz="1200" b="1" i="0" u="none" strike="noStrike" kern="1200" baseline="0" dirty="0" smtClean="0">
                <a:solidFill>
                  <a:schemeClr val="tx1"/>
                </a:solidFill>
                <a:latin typeface="+mn-lt"/>
                <a:ea typeface="+mn-ea"/>
                <a:cs typeface="+mn-cs"/>
              </a:rPr>
              <a:t> </a:t>
            </a:r>
            <a:r>
              <a:rPr lang="pl-PL" sz="1200" b="1" i="0" u="none" strike="noStrike" kern="1200" baseline="0" dirty="0" err="1" smtClean="0">
                <a:solidFill>
                  <a:schemeClr val="tx1"/>
                </a:solidFill>
                <a:latin typeface="+mn-lt"/>
                <a:ea typeface="+mn-ea"/>
                <a:cs typeface="+mn-cs"/>
              </a:rPr>
              <a:t>defined</a:t>
            </a:r>
            <a:r>
              <a:rPr lang="pl-PL" sz="1200" b="1" i="0" u="none" strike="noStrike" kern="1200" baseline="0" dirty="0" smtClean="0">
                <a:solidFill>
                  <a:schemeClr val="tx1"/>
                </a:solidFill>
                <a:latin typeface="+mn-lt"/>
                <a:ea typeface="+mn-ea"/>
                <a:cs typeface="+mn-cs"/>
              </a:rPr>
              <a:t> </a:t>
            </a:r>
            <a:r>
              <a:rPr lang="pl-PL" sz="1200" b="1" i="0" u="none" strike="noStrike" kern="1200" baseline="0" dirty="0" err="1" smtClean="0">
                <a:solidFill>
                  <a:schemeClr val="tx1"/>
                </a:solidFill>
                <a:latin typeface="+mn-lt"/>
                <a:ea typeface="+mn-ea"/>
                <a:cs typeface="+mn-cs"/>
              </a:rPr>
              <a:t>validation</a:t>
            </a:r>
            <a:r>
              <a:rPr lang="pl-PL" sz="1200" b="1" i="0" u="none" strike="noStrike" kern="1200" baseline="0" dirty="0" smtClean="0">
                <a:solidFill>
                  <a:schemeClr val="tx1"/>
                </a:solidFill>
                <a:latin typeface="+mn-lt"/>
                <a:ea typeface="+mn-ea"/>
                <a:cs typeface="+mn-cs"/>
              </a:rPr>
              <a:t> </a:t>
            </a:r>
            <a:r>
              <a:rPr lang="pl-PL" sz="1200" b="1" i="0" u="none" strike="noStrike" kern="1200" baseline="0" dirty="0" err="1" smtClean="0">
                <a:solidFill>
                  <a:schemeClr val="tx1"/>
                </a:solidFill>
                <a:latin typeface="+mn-lt"/>
                <a:ea typeface="+mn-ea"/>
                <a:cs typeface="+mn-cs"/>
              </a:rPr>
              <a:t>rules</a:t>
            </a:r>
            <a:r>
              <a:rPr lang="pl-PL" sz="1200" b="1" i="0" u="none" strike="noStrike" kern="1200" baseline="0" dirty="0" smtClean="0">
                <a:solidFill>
                  <a:schemeClr val="tx1"/>
                </a:solidFill>
                <a:latin typeface="+mn-lt"/>
                <a:ea typeface="+mn-ea"/>
                <a:cs typeface="+mn-cs"/>
              </a:rPr>
              <a:t> </a:t>
            </a:r>
            <a:r>
              <a:rPr lang="pl-PL" sz="1200" b="1" i="0" u="none" strike="noStrike" kern="1200" baseline="0" dirty="0" err="1" smtClean="0">
                <a:solidFill>
                  <a:schemeClr val="tx1"/>
                </a:solidFill>
                <a:latin typeface="+mn-lt"/>
                <a:ea typeface="+mn-ea"/>
                <a:cs typeface="+mn-cs"/>
              </a:rPr>
              <a:t>results</a:t>
            </a:r>
            <a:r>
              <a:rPr lang="pl-PL" sz="1200" b="1" i="0" u="none" strike="noStrike" kern="1200" baseline="0" dirty="0" smtClean="0">
                <a:solidFill>
                  <a:schemeClr val="tx1"/>
                </a:solidFill>
                <a:latin typeface="+mn-lt"/>
                <a:ea typeface="+mn-ea"/>
                <a:cs typeface="+mn-cs"/>
              </a:rPr>
              <a:t> in the Product Cockpit</a:t>
            </a:r>
          </a:p>
          <a:p>
            <a:endParaRPr lang="pl-PL"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validation constraints can be grouped into attribute-level, type-level and dynamic constraints. Attribute-level constraints are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attached to single attributes, such as a credit card number field.</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Type-level constraints allow you to validate multiple attributes at</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same time; an example would be the validation of the postal</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code and city field for a customer’s address business object.</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In this case a type-level constraint can ensure the postal code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entered fits to the city name and vice versa. </a:t>
            </a:r>
            <a:r>
              <a:rPr lang="pl-PL" sz="1200" b="0" i="0" u="none" strike="noStrike" kern="1200" baseline="0" dirty="0" smtClean="0">
                <a:solidFill>
                  <a:schemeClr val="tx1"/>
                </a:solidFill>
                <a:latin typeface="+mn-lt"/>
                <a:ea typeface="+mn-ea"/>
                <a:cs typeface="+mn-cs"/>
              </a:rPr>
              <a:t>[</a:t>
            </a:r>
            <a:r>
              <a:rPr lang="pl-PL" sz="1200" b="0" i="0" u="none" strike="noStrike" kern="1200" baseline="0" dirty="0" err="1" smtClean="0">
                <a:solidFill>
                  <a:schemeClr val="tx1"/>
                </a:solidFill>
                <a:latin typeface="+mn-lt"/>
                <a:ea typeface="+mn-ea"/>
                <a:cs typeface="+mn-cs"/>
              </a:rPr>
              <a:t>click</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Finally, the dynamic</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constraints allow our partners to validate based on the outcome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of a </a:t>
            </a:r>
            <a:r>
              <a:rPr lang="en-US" sz="1200" b="0" i="0" u="none" strike="noStrike" kern="1200" baseline="0" dirty="0" err="1" smtClean="0">
                <a:solidFill>
                  <a:schemeClr val="tx1"/>
                </a:solidFill>
                <a:latin typeface="+mn-lt"/>
                <a:ea typeface="+mn-ea"/>
                <a:cs typeface="+mn-cs"/>
              </a:rPr>
              <a:t>BeanShell</a:t>
            </a:r>
            <a:r>
              <a:rPr lang="en-US" sz="1200" b="0" i="0" u="none" strike="noStrike" kern="1200" baseline="0" dirty="0" smtClean="0">
                <a:solidFill>
                  <a:schemeClr val="tx1"/>
                </a:solidFill>
                <a:latin typeface="+mn-lt"/>
                <a:ea typeface="+mn-ea"/>
                <a:cs typeface="+mn-cs"/>
              </a:rPr>
              <a:t> script which completely opens up the logic used.</a:t>
            </a:r>
            <a:endParaRPr lang="pl-PL" sz="1200" b="0" i="0" u="none" strike="noStrike" kern="1200" baseline="0" dirty="0" smtClean="0">
              <a:solidFill>
                <a:schemeClr val="tx1"/>
              </a:solidFill>
              <a:latin typeface="+mn-lt"/>
              <a:ea typeface="+mn-ea"/>
              <a:cs typeface="+mn-cs"/>
            </a:endParaRPr>
          </a:p>
          <a:p>
            <a:endParaRPr lang="pl-PL"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D7B24FE-57DF-FF46-96B6-ACE342584B9A}" type="slidenum">
              <a:rPr lang="en-US" smtClean="0"/>
              <a:t>27</a:t>
            </a:fld>
            <a:endParaRPr lang="en-US"/>
          </a:p>
        </p:txBody>
      </p:sp>
    </p:spTree>
    <p:extLst>
      <p:ext uri="{BB962C8B-B14F-4D97-AF65-F5344CB8AC3E}">
        <p14:creationId xmlns:p14="http://schemas.microsoft.com/office/powerpoint/2010/main" val="28088369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smtClean="0"/>
          </a:p>
          <a:p>
            <a:r>
              <a:rPr lang="pl-PL" b="1" dirty="0" smtClean="0"/>
              <a:t>TALK</a:t>
            </a:r>
            <a:r>
              <a:rPr lang="pl-PL" b="1" baseline="0" dirty="0" smtClean="0"/>
              <a:t> TRACK:</a:t>
            </a:r>
          </a:p>
          <a:p>
            <a:endParaRPr lang="pl-PL" baseline="0" dirty="0" smtClean="0"/>
          </a:p>
          <a:p>
            <a:r>
              <a:rPr lang="pl-PL" sz="1200" b="0" i="0" u="none" strike="noStrike" kern="1200" baseline="0" dirty="0" smtClean="0">
                <a:solidFill>
                  <a:schemeClr val="tx1"/>
                </a:solidFill>
                <a:latin typeface="+mn-lt"/>
                <a:ea typeface="+mn-ea"/>
                <a:cs typeface="+mn-cs"/>
              </a:rPr>
              <a:t>[</a:t>
            </a:r>
            <a:r>
              <a:rPr lang="pl-PL" sz="1200" b="0" i="0" u="none" strike="noStrike" kern="1200" baseline="0" dirty="0" err="1" smtClean="0">
                <a:solidFill>
                  <a:schemeClr val="tx1"/>
                </a:solidFill>
                <a:latin typeface="+mn-lt"/>
                <a:ea typeface="+mn-ea"/>
                <a:cs typeface="+mn-cs"/>
              </a:rPr>
              <a:t>click</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To import and export data hybris offers the </a:t>
            </a:r>
            <a:r>
              <a:rPr lang="en-US" sz="1200" b="0" i="0" u="none" strike="noStrike" kern="1200" baseline="0" dirty="0" err="1" smtClean="0">
                <a:solidFill>
                  <a:schemeClr val="tx1"/>
                </a:solidFill>
                <a:latin typeface="+mn-lt"/>
                <a:ea typeface="+mn-ea"/>
                <a:cs typeface="+mn-cs"/>
              </a:rPr>
              <a:t>ImpEx</a:t>
            </a:r>
            <a:r>
              <a:rPr lang="en-US" sz="1200" b="0" i="0" u="none" strike="noStrike" kern="1200" baseline="0" dirty="0" smtClean="0">
                <a:solidFill>
                  <a:schemeClr val="tx1"/>
                </a:solidFill>
                <a:latin typeface="+mn-lt"/>
                <a:ea typeface="+mn-ea"/>
                <a:cs typeface="+mn-cs"/>
              </a:rPr>
              <a:t> engine. </a:t>
            </a:r>
            <a:r>
              <a:rPr lang="en-US" sz="1200" b="0" i="0" u="none" strike="noStrike" kern="1200" baseline="0" dirty="0" err="1" smtClean="0">
                <a:solidFill>
                  <a:schemeClr val="tx1"/>
                </a:solidFill>
                <a:latin typeface="+mn-lt"/>
                <a:ea typeface="+mn-ea"/>
                <a:cs typeface="+mn-cs"/>
              </a:rPr>
              <a:t>ImpEx</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is capable of importing bulk text data files. </a:t>
            </a:r>
            <a:r>
              <a:rPr lang="pl-PL" sz="1200" b="0" i="0" u="none" strike="noStrike" kern="1200" baseline="0" dirty="0" smtClean="0">
                <a:solidFill>
                  <a:schemeClr val="tx1"/>
                </a:solidFill>
                <a:latin typeface="+mn-lt"/>
                <a:ea typeface="+mn-ea"/>
                <a:cs typeface="+mn-cs"/>
              </a:rPr>
              <a:t>[</a:t>
            </a:r>
            <a:r>
              <a:rPr lang="pl-PL" sz="1200" b="0" i="0" u="none" strike="noStrike" kern="1200" baseline="0" dirty="0" err="1" smtClean="0">
                <a:solidFill>
                  <a:schemeClr val="tx1"/>
                </a:solidFill>
                <a:latin typeface="+mn-lt"/>
                <a:ea typeface="+mn-ea"/>
                <a:cs typeface="+mn-cs"/>
              </a:rPr>
              <a:t>click</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If the format available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differs from the CSV-based </a:t>
            </a:r>
            <a:r>
              <a:rPr lang="en-US" sz="1200" b="0" i="0" u="none" strike="noStrike" kern="1200" baseline="0" dirty="0" err="1" smtClean="0">
                <a:solidFill>
                  <a:schemeClr val="tx1"/>
                </a:solidFill>
                <a:latin typeface="+mn-lt"/>
                <a:ea typeface="+mn-ea"/>
                <a:cs typeface="+mn-cs"/>
              </a:rPr>
              <a:t>ImpEx</a:t>
            </a:r>
            <a:r>
              <a:rPr lang="en-US" sz="1200" b="0" i="0" u="none" strike="noStrike" kern="1200" baseline="0" dirty="0" smtClean="0">
                <a:solidFill>
                  <a:schemeClr val="tx1"/>
                </a:solidFill>
                <a:latin typeface="+mn-lt"/>
                <a:ea typeface="+mn-ea"/>
                <a:cs typeface="+mn-cs"/>
              </a:rPr>
              <a:t> format, open source ETL tools</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such as </a:t>
            </a:r>
            <a:r>
              <a:rPr lang="en-US" sz="1200" b="0" i="0" u="none" strike="noStrike" kern="1200" baseline="0" dirty="0" err="1" smtClean="0">
                <a:solidFill>
                  <a:schemeClr val="tx1"/>
                </a:solidFill>
                <a:latin typeface="+mn-lt"/>
                <a:ea typeface="+mn-ea"/>
                <a:cs typeface="+mn-cs"/>
              </a:rPr>
              <a:t>Talend</a:t>
            </a:r>
            <a:r>
              <a:rPr lang="en-US" sz="1200" b="0" i="0" u="none" strike="noStrike" kern="1200" baseline="0" dirty="0" smtClean="0">
                <a:solidFill>
                  <a:schemeClr val="tx1"/>
                </a:solidFill>
                <a:latin typeface="+mn-lt"/>
                <a:ea typeface="+mn-ea"/>
                <a:cs typeface="+mn-cs"/>
              </a:rPr>
              <a:t> can be used to first transform the data into </a:t>
            </a:r>
            <a:r>
              <a:rPr lang="en-US" sz="1200" b="0" i="0" u="none" strike="noStrike" kern="1200" baseline="0" dirty="0" err="1" smtClean="0">
                <a:solidFill>
                  <a:schemeClr val="tx1"/>
                </a:solidFill>
                <a:latin typeface="+mn-lt"/>
                <a:ea typeface="+mn-ea"/>
                <a:cs typeface="+mn-cs"/>
              </a:rPr>
              <a:t>ImpEx</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format. </a:t>
            </a:r>
            <a:r>
              <a:rPr lang="pl-PL" sz="1200" b="0" i="0" u="none" strike="noStrike" kern="1200" baseline="0" dirty="0" smtClean="0">
                <a:solidFill>
                  <a:schemeClr val="tx1"/>
                </a:solidFill>
                <a:latin typeface="+mn-lt"/>
                <a:ea typeface="+mn-ea"/>
                <a:cs typeface="+mn-cs"/>
              </a:rPr>
              <a:t>[</a:t>
            </a:r>
            <a:r>
              <a:rPr lang="pl-PL" sz="1200" b="0" i="0" u="none" strike="noStrike" kern="1200" baseline="0" dirty="0" err="1" smtClean="0">
                <a:solidFill>
                  <a:schemeClr val="tx1"/>
                </a:solidFill>
                <a:latin typeface="+mn-lt"/>
                <a:ea typeface="+mn-ea"/>
                <a:cs typeface="+mn-cs"/>
              </a:rPr>
              <a:t>click</a:t>
            </a:r>
            <a:r>
              <a:rPr lang="pl-PL"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ImpEx</a:t>
            </a:r>
            <a:r>
              <a:rPr lang="en-US" sz="1200" b="0" i="0" u="none" strike="noStrike" kern="1200" baseline="0" dirty="0" smtClean="0">
                <a:solidFill>
                  <a:schemeClr val="tx1"/>
                </a:solidFill>
                <a:latin typeface="+mn-lt"/>
                <a:ea typeface="+mn-ea"/>
                <a:cs typeface="+mn-cs"/>
              </a:rPr>
              <a:t> will finally interact with the service and persistence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layer to write the data to the database.</a:t>
            </a:r>
            <a:endParaRPr lang="pl-PL" sz="1200" b="0" i="0" u="none" strike="noStrike" kern="1200" baseline="0" dirty="0" smtClean="0">
              <a:solidFill>
                <a:schemeClr val="tx1"/>
              </a:solidFill>
              <a:latin typeface="+mn-lt"/>
              <a:ea typeface="+mn-ea"/>
              <a:cs typeface="+mn-cs"/>
            </a:endParaRPr>
          </a:p>
          <a:p>
            <a:endParaRPr lang="pl-PL"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D7B24FE-57DF-FF46-96B6-ACE342584B9A}" type="slidenum">
              <a:rPr lang="en-US" smtClean="0"/>
              <a:t>28</a:t>
            </a:fld>
            <a:endParaRPr lang="en-US"/>
          </a:p>
        </p:txBody>
      </p:sp>
    </p:spTree>
    <p:extLst>
      <p:ext uri="{BB962C8B-B14F-4D97-AF65-F5344CB8AC3E}">
        <p14:creationId xmlns:p14="http://schemas.microsoft.com/office/powerpoint/2010/main" val="24867416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smtClean="0"/>
          </a:p>
          <a:p>
            <a:r>
              <a:rPr lang="pl-PL" b="1" dirty="0" smtClean="0"/>
              <a:t>TALK</a:t>
            </a:r>
            <a:r>
              <a:rPr lang="pl-PL" b="1" baseline="0" dirty="0" smtClean="0"/>
              <a:t> TRACK:</a:t>
            </a:r>
          </a:p>
          <a:p>
            <a:endParaRPr lang="pl-PL" b="1" baseline="0" dirty="0" smtClean="0"/>
          </a:p>
          <a:p>
            <a:r>
              <a:rPr lang="en-US" sz="1200" b="0" i="0" u="none" strike="noStrike" kern="1200" baseline="0" dirty="0" smtClean="0">
                <a:solidFill>
                  <a:schemeClr val="tx1"/>
                </a:solidFill>
                <a:latin typeface="+mn-lt"/>
                <a:ea typeface="+mn-ea"/>
                <a:cs typeface="+mn-cs"/>
              </a:rPr>
              <a:t>The hybris Data Hub provides a service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oriented</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solution to simplify data integration efforts (import</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and export) between hybris and external data storage solutions</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and systems, such as ERP, PLM, CRM, and so on. Data</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from various sources can be consolidated and prepared for</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loading into hybris Commerce Suite.</a:t>
            </a:r>
            <a:endParaRPr lang="pl-PL" sz="1200" b="0" i="0" u="none" strike="noStrike" kern="1200" baseline="0" dirty="0" smtClean="0">
              <a:solidFill>
                <a:schemeClr val="tx1"/>
              </a:solidFill>
              <a:latin typeface="+mn-lt"/>
              <a:ea typeface="+mn-ea"/>
              <a:cs typeface="+mn-cs"/>
            </a:endParaRPr>
          </a:p>
          <a:p>
            <a:endParaRPr lang="pl-PL"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Data fragments can easily be consolidated and grouped. Also,</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users can create categories and assign data accordingly. The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Data Hub is based on RESTful Web Services that allow organizations</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to run as many Data Hub Servers as they like. The Data</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Hub recognizes and logs incorrect and incomplete data and</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returns it to its data pool for repair and resubmission.</a:t>
            </a:r>
            <a:endParaRPr lang="pl-PL" sz="1200" b="0" i="0" u="none" strike="noStrike" kern="1200" baseline="0" dirty="0" smtClean="0">
              <a:solidFill>
                <a:schemeClr val="tx1"/>
              </a:solidFill>
              <a:latin typeface="+mn-lt"/>
              <a:ea typeface="+mn-ea"/>
              <a:cs typeface="+mn-cs"/>
            </a:endParaRPr>
          </a:p>
          <a:p>
            <a:endParaRPr lang="pl-PL"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Data Hub supports batch and message driven integration</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and uses Spring Integration for message handling and</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supporting all Spring transport modes. It transforms data</a:t>
            </a:r>
          </a:p>
          <a:p>
            <a:r>
              <a:rPr lang="en-US" sz="1200" b="0" i="0" u="none" strike="noStrike" kern="1200" baseline="0" dirty="0" smtClean="0">
                <a:solidFill>
                  <a:schemeClr val="tx1"/>
                </a:solidFill>
                <a:latin typeface="+mn-lt"/>
                <a:ea typeface="+mn-ea"/>
                <a:cs typeface="+mn-cs"/>
              </a:rPr>
              <a:t>from the Raw Model (simple, flattened view, matching inbound</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data; schema-less definitions; fragmented data) to a Canonical</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Model (ideal representation of domain object like "customer";</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independent of source and target structures) to the target</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model (in this case: the hybris data model).</a:t>
            </a:r>
            <a:endParaRPr lang="pl-PL" sz="1200" b="0" i="0" u="none" strike="noStrike" kern="1200" baseline="0" dirty="0" smtClean="0">
              <a:solidFill>
                <a:schemeClr val="tx1"/>
              </a:solidFill>
              <a:latin typeface="+mn-lt"/>
              <a:ea typeface="+mn-ea"/>
              <a:cs typeface="+mn-cs"/>
            </a:endParaRPr>
          </a:p>
          <a:p>
            <a:endParaRPr lang="pl-PL" sz="1200" b="0" i="0" u="none" strike="noStrike" kern="1200" baseline="0" dirty="0" smtClean="0">
              <a:solidFill>
                <a:schemeClr val="tx1"/>
              </a:solidFill>
              <a:latin typeface="+mn-lt"/>
              <a:ea typeface="+mn-ea"/>
              <a:cs typeface="+mn-cs"/>
            </a:endParaRPr>
          </a:p>
          <a:p>
            <a:endParaRPr lang="en-US" b="0" dirty="0"/>
          </a:p>
        </p:txBody>
      </p:sp>
      <p:sp>
        <p:nvSpPr>
          <p:cNvPr id="4" name="Slide Number Placeholder 3"/>
          <p:cNvSpPr>
            <a:spLocks noGrp="1"/>
          </p:cNvSpPr>
          <p:nvPr>
            <p:ph type="sldNum" sz="quarter" idx="10"/>
          </p:nvPr>
        </p:nvSpPr>
        <p:spPr/>
        <p:txBody>
          <a:bodyPr/>
          <a:lstStyle/>
          <a:p>
            <a:fld id="{ED7B24FE-57DF-FF46-96B6-ACE342584B9A}" type="slidenum">
              <a:rPr lang="en-US" smtClean="0"/>
              <a:t>29</a:t>
            </a:fld>
            <a:endParaRPr lang="en-US"/>
          </a:p>
        </p:txBody>
      </p:sp>
    </p:spTree>
    <p:extLst>
      <p:ext uri="{BB962C8B-B14F-4D97-AF65-F5344CB8AC3E}">
        <p14:creationId xmlns:p14="http://schemas.microsoft.com/office/powerpoint/2010/main" val="3002960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sz="1200" b="0" i="0" u="none" strike="noStrike" kern="1200" baseline="0" dirty="0" smtClean="0">
              <a:solidFill>
                <a:schemeClr val="tx1"/>
              </a:solidFill>
              <a:latin typeface="+mn-lt"/>
              <a:ea typeface="+mn-ea"/>
              <a:cs typeface="+mn-cs"/>
            </a:endParaRPr>
          </a:p>
          <a:p>
            <a:r>
              <a:rPr lang="pl-PL" sz="1200" b="1" i="0" u="none" strike="noStrike" kern="1200" baseline="0" dirty="0" smtClean="0">
                <a:solidFill>
                  <a:schemeClr val="tx1"/>
                </a:solidFill>
                <a:latin typeface="+mn-lt"/>
                <a:ea typeface="+mn-ea"/>
                <a:cs typeface="+mn-cs"/>
              </a:rPr>
              <a:t>TALK TRACK</a:t>
            </a:r>
          </a:p>
          <a:p>
            <a:endParaRPr lang="pl-PL"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This </a:t>
            </a:r>
            <a:r>
              <a:rPr lang="pl-PL" sz="1200" b="0" i="0" u="none" strike="noStrike" kern="1200" baseline="0" dirty="0" smtClean="0">
                <a:solidFill>
                  <a:schemeClr val="tx1"/>
                </a:solidFill>
                <a:latin typeface="+mn-lt"/>
                <a:ea typeface="+mn-ea"/>
                <a:cs typeface="+mn-cs"/>
              </a:rPr>
              <a:t>part</a:t>
            </a:r>
            <a:r>
              <a:rPr lang="en-US" sz="1200" b="0" i="0" u="none" strike="noStrike" kern="1200" baseline="0" dirty="0" smtClean="0">
                <a:solidFill>
                  <a:schemeClr val="tx1"/>
                </a:solidFill>
                <a:latin typeface="+mn-lt"/>
                <a:ea typeface="+mn-ea"/>
                <a:cs typeface="+mn-cs"/>
              </a:rPr>
              <a:t> will give you a broad overview of the hybris architecture. Later we will dive into individual topics, but before we do</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this we would like you to understand the lean and lightweight approach we have taken for the design of the hybris Commerce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Suite. </a:t>
            </a:r>
            <a:endParaRPr lang="pl-PL" sz="1200" b="0" i="0" u="none" strike="noStrike" kern="1200" baseline="0" dirty="0" smtClean="0">
              <a:solidFill>
                <a:schemeClr val="tx1"/>
              </a:solidFill>
              <a:latin typeface="+mn-lt"/>
              <a:ea typeface="+mn-ea"/>
              <a:cs typeface="+mn-cs"/>
            </a:endParaRPr>
          </a:p>
          <a:p>
            <a:endParaRPr lang="pl-PL"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You will find out that our architecture is based heavily on Spring, an open source framework primarily known for its dependency</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injection (DI) and aspect-oriented programming (AOP) features. The hybris extension concept is based on this Spring</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foundation and allows the hybris Platform to be highly extensible and flexible as you will see.</a:t>
            </a:r>
            <a:endParaRPr lang="pl-PL" sz="1200" b="0" i="0" u="none" strike="noStrike" kern="1200" baseline="0" dirty="0" smtClean="0">
              <a:solidFill>
                <a:schemeClr val="tx1"/>
              </a:solidFill>
              <a:latin typeface="+mn-lt"/>
              <a:ea typeface="+mn-ea"/>
              <a:cs typeface="+mn-cs"/>
            </a:endParaRPr>
          </a:p>
          <a:p>
            <a:endParaRPr lang="pl-PL" sz="1200" b="0" i="0" u="none" strike="noStrike" kern="1200" baseline="0" dirty="0" smtClean="0">
              <a:solidFill>
                <a:schemeClr val="tx1"/>
              </a:solidFill>
              <a:latin typeface="+mn-lt"/>
              <a:ea typeface="+mn-ea"/>
              <a:cs typeface="+mn-cs"/>
            </a:endParaRPr>
          </a:p>
          <a:p>
            <a:r>
              <a:rPr lang="pl-PL" sz="1200" b="1" i="0" u="none" strike="noStrike" kern="1200" baseline="0" dirty="0" smtClean="0">
                <a:solidFill>
                  <a:schemeClr val="tx1"/>
                </a:solidFill>
                <a:latin typeface="+mn-lt"/>
                <a:ea typeface="+mn-ea"/>
                <a:cs typeface="+mn-cs"/>
              </a:rPr>
              <a:t>----------------------------------------------</a:t>
            </a:r>
          </a:p>
          <a:p>
            <a:endParaRPr lang="pl-PL" sz="1200" b="1" i="0" u="none" strike="noStrike" kern="1200" baseline="0" dirty="0" smtClean="0">
              <a:solidFill>
                <a:schemeClr val="tx1"/>
              </a:solidFill>
              <a:latin typeface="+mn-lt"/>
              <a:ea typeface="+mn-ea"/>
              <a:cs typeface="+mn-cs"/>
            </a:endParaRPr>
          </a:p>
          <a:p>
            <a:r>
              <a:rPr lang="pl-PL" sz="1200" b="1" i="0" u="none" strike="noStrike" kern="1200" baseline="0" dirty="0" smtClean="0">
                <a:solidFill>
                  <a:schemeClr val="tx1"/>
                </a:solidFill>
                <a:latin typeface="+mn-lt"/>
                <a:ea typeface="+mn-ea"/>
                <a:cs typeface="+mn-cs"/>
              </a:rPr>
              <a:t>GLOSSARY:</a:t>
            </a:r>
          </a:p>
          <a:p>
            <a:endParaRPr lang="pl-PL" b="1" dirty="0" smtClean="0"/>
          </a:p>
          <a:p>
            <a:r>
              <a:rPr lang="pl-PL" b="1" dirty="0" smtClean="0"/>
              <a:t>Spring: </a:t>
            </a:r>
          </a:p>
          <a:p>
            <a:r>
              <a:rPr lang="en-US" b="0" dirty="0" smtClean="0"/>
              <a:t>The Spring Framework is an open source application framework</a:t>
            </a:r>
            <a:r>
              <a:rPr lang="pl-PL" b="0" dirty="0" smtClean="0"/>
              <a:t>. </a:t>
            </a:r>
            <a:r>
              <a:rPr lang="en-US" b="0" dirty="0" smtClean="0"/>
              <a:t>The framework's core features can be used by any Java application, but there are extensions for building web applications on top of the Java EE platform. Although the framework does not impose any specific programming model, it has become popular in the Java community as an alternative to, replacement for, or even addition to the Enterprise JavaBean (EJB) model.</a:t>
            </a:r>
            <a:endParaRPr lang="pl-PL" b="0" dirty="0" smtClean="0"/>
          </a:p>
          <a:p>
            <a:endParaRPr lang="pl-PL" dirty="0" smtClean="0"/>
          </a:p>
          <a:p>
            <a:r>
              <a:rPr lang="pl-PL" b="1" dirty="0" err="1" smtClean="0"/>
              <a:t>Dependency</a:t>
            </a:r>
            <a:r>
              <a:rPr lang="pl-PL" b="1" dirty="0" smtClean="0"/>
              <a:t> </a:t>
            </a:r>
            <a:r>
              <a:rPr lang="pl-PL" b="1" dirty="0" err="1" smtClean="0"/>
              <a:t>injection</a:t>
            </a:r>
            <a:r>
              <a:rPr lang="pl-PL" b="1" dirty="0" smtClean="0"/>
              <a:t>: </a:t>
            </a:r>
          </a:p>
          <a:p>
            <a:r>
              <a:rPr lang="en-US" b="0" dirty="0" smtClean="0"/>
              <a:t>Dependency injection is a software design pattern that implements inversion of control and allows a program design to follow the dependency inversion principle. </a:t>
            </a:r>
            <a:endParaRPr lang="pl-PL" b="0" dirty="0" smtClean="0"/>
          </a:p>
          <a:p>
            <a:endParaRPr lang="en-US" b="0" dirty="0" smtClean="0"/>
          </a:p>
          <a:p>
            <a:r>
              <a:rPr lang="en-US" b="0" dirty="0" smtClean="0"/>
              <a:t>An injection is the passing of a dependency (a service) to a dependent object (a client). The service is made part of the client's state. Passing the service to the client, rather than allowing a client to build or find the service, is the fundamental requirement of the pattern.</a:t>
            </a:r>
            <a:endParaRPr lang="pl-PL" b="0" dirty="0" smtClean="0"/>
          </a:p>
          <a:p>
            <a:endParaRPr lang="pl-PL" dirty="0" smtClean="0"/>
          </a:p>
          <a:p>
            <a:r>
              <a:rPr lang="pl-PL" b="1" dirty="0" err="1" smtClean="0"/>
              <a:t>Aspect-oriented</a:t>
            </a:r>
            <a:r>
              <a:rPr lang="pl-PL" b="1" dirty="0" smtClean="0"/>
              <a:t> </a:t>
            </a:r>
            <a:r>
              <a:rPr lang="pl-PL" b="1" dirty="0" err="1" smtClean="0"/>
              <a:t>programming</a:t>
            </a:r>
            <a:r>
              <a:rPr lang="pl-PL" b="1" dirty="0" smtClean="0"/>
              <a:t>:</a:t>
            </a:r>
          </a:p>
          <a:p>
            <a:r>
              <a:rPr lang="en-US" dirty="0" smtClean="0"/>
              <a:t>In computing, aspect-oriented programming (AOP) is a programming paradigm that aims to increase </a:t>
            </a:r>
            <a:r>
              <a:rPr lang="en-US" b="1" dirty="0" smtClean="0"/>
              <a:t>modularity </a:t>
            </a:r>
            <a:r>
              <a:rPr lang="en-US" dirty="0" smtClean="0"/>
              <a:t>by allowing the separation of cross-cutting concerns. AOP forms a basis for aspect-oriented software development.</a:t>
            </a:r>
            <a:endParaRPr lang="pl-PL" dirty="0" smtClean="0"/>
          </a:p>
          <a:p>
            <a:endParaRPr lang="pl-PL" dirty="0" smtClean="0"/>
          </a:p>
          <a:p>
            <a:endParaRPr lang="en-US" dirty="0"/>
          </a:p>
        </p:txBody>
      </p:sp>
      <p:sp>
        <p:nvSpPr>
          <p:cNvPr id="4" name="Slide Number Placeholder 3"/>
          <p:cNvSpPr>
            <a:spLocks noGrp="1"/>
          </p:cNvSpPr>
          <p:nvPr>
            <p:ph type="sldNum" sz="quarter" idx="10"/>
          </p:nvPr>
        </p:nvSpPr>
        <p:spPr/>
        <p:txBody>
          <a:bodyPr/>
          <a:lstStyle/>
          <a:p>
            <a:fld id="{ED7B24FE-57DF-FF46-96B6-ACE342584B9A}" type="slidenum">
              <a:rPr lang="en-US" smtClean="0"/>
              <a:t>3</a:t>
            </a:fld>
            <a:endParaRPr lang="en-US"/>
          </a:p>
        </p:txBody>
      </p:sp>
    </p:spTree>
    <p:extLst>
      <p:ext uri="{BB962C8B-B14F-4D97-AF65-F5344CB8AC3E}">
        <p14:creationId xmlns:p14="http://schemas.microsoft.com/office/powerpoint/2010/main" val="28826184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smtClean="0"/>
          </a:p>
          <a:p>
            <a:r>
              <a:rPr lang="pl-PL" b="1" dirty="0" smtClean="0"/>
              <a:t>TALK TRACK:</a:t>
            </a:r>
          </a:p>
          <a:p>
            <a:endParaRPr lang="pl-PL" dirty="0" smtClean="0"/>
          </a:p>
          <a:p>
            <a:r>
              <a:rPr lang="en-US" sz="1200" b="0" i="0" u="none" strike="noStrike" kern="1200" baseline="0" dirty="0" smtClean="0">
                <a:solidFill>
                  <a:schemeClr val="tx1"/>
                </a:solidFill>
                <a:latin typeface="+mn-lt"/>
                <a:ea typeface="+mn-ea"/>
                <a:cs typeface="+mn-cs"/>
              </a:rPr>
              <a:t>The hybris Import Cockpit allows the user to</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import non-transactional data into the hybris Commerce Suite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using the </a:t>
            </a:r>
            <a:r>
              <a:rPr lang="en-US" sz="1200" b="0" i="0" u="none" strike="noStrike" kern="1200" baseline="0" dirty="0" err="1" smtClean="0">
                <a:solidFill>
                  <a:schemeClr val="tx1"/>
                </a:solidFill>
                <a:latin typeface="+mn-lt"/>
                <a:ea typeface="+mn-ea"/>
                <a:cs typeface="+mn-cs"/>
              </a:rPr>
              <a:t>ImpEx</a:t>
            </a:r>
            <a:r>
              <a:rPr lang="en-US" sz="1200" b="0" i="0" u="none" strike="noStrike" kern="1200" baseline="0" dirty="0" smtClean="0">
                <a:solidFill>
                  <a:schemeClr val="tx1"/>
                </a:solidFill>
                <a:latin typeface="+mn-lt"/>
                <a:ea typeface="+mn-ea"/>
                <a:cs typeface="+mn-cs"/>
              </a:rPr>
              <a:t> Engine in a visual way and without the need of</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specifying an </a:t>
            </a:r>
            <a:r>
              <a:rPr lang="en-US" sz="1200" b="0" i="0" u="none" strike="noStrike" kern="1200" baseline="0" dirty="0" err="1" smtClean="0">
                <a:solidFill>
                  <a:schemeClr val="tx1"/>
                </a:solidFill>
                <a:latin typeface="+mn-lt"/>
                <a:ea typeface="+mn-ea"/>
                <a:cs typeface="+mn-cs"/>
              </a:rPr>
              <a:t>ImpEx</a:t>
            </a:r>
            <a:r>
              <a:rPr lang="en-US" sz="1200" b="0" i="0" u="none" strike="noStrike" kern="1200" baseline="0" dirty="0" smtClean="0">
                <a:solidFill>
                  <a:schemeClr val="tx1"/>
                </a:solidFill>
                <a:latin typeface="+mn-lt"/>
                <a:ea typeface="+mn-ea"/>
                <a:cs typeface="+mn-cs"/>
              </a:rPr>
              <a:t> import script.</a:t>
            </a:r>
            <a:endParaRPr lang="pl-PL" sz="1200" b="0" i="0" u="none" strike="noStrike" kern="1200" baseline="0" dirty="0" smtClean="0">
              <a:solidFill>
                <a:schemeClr val="tx1"/>
              </a:solidFill>
              <a:latin typeface="+mn-lt"/>
              <a:ea typeface="+mn-ea"/>
              <a:cs typeface="+mn-cs"/>
            </a:endParaRPr>
          </a:p>
          <a:p>
            <a:endParaRPr lang="pl-PL"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As all hybris cockpits share the same visual elements, a user</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quickly gets used to it. The Navigation area is used for previewing</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import jobs history. The Browser area in the center of the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screen is used for browsing import jobs and mappings. Finally,</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Editor area on the right side is used for editing the details</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of an import job. Using the hybris Import Cockpit, you can now</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perform the import operations in the user-friendly interface of the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hybris Import Cockpit.</a:t>
            </a:r>
            <a:endParaRPr lang="pl-PL" dirty="0" smtClean="0"/>
          </a:p>
          <a:p>
            <a:endParaRPr lang="pl-PL" dirty="0" smtClean="0"/>
          </a:p>
          <a:p>
            <a:endParaRPr lang="en-US" dirty="0"/>
          </a:p>
        </p:txBody>
      </p:sp>
      <p:sp>
        <p:nvSpPr>
          <p:cNvPr id="4" name="Slide Number Placeholder 3"/>
          <p:cNvSpPr>
            <a:spLocks noGrp="1"/>
          </p:cNvSpPr>
          <p:nvPr>
            <p:ph type="sldNum" sz="quarter" idx="10"/>
          </p:nvPr>
        </p:nvSpPr>
        <p:spPr/>
        <p:txBody>
          <a:bodyPr/>
          <a:lstStyle/>
          <a:p>
            <a:fld id="{ED7B24FE-57DF-FF46-96B6-ACE342584B9A}" type="slidenum">
              <a:rPr lang="en-US" smtClean="0"/>
              <a:t>30</a:t>
            </a:fld>
            <a:endParaRPr lang="en-US"/>
          </a:p>
        </p:txBody>
      </p:sp>
    </p:spTree>
    <p:extLst>
      <p:ext uri="{BB962C8B-B14F-4D97-AF65-F5344CB8AC3E}">
        <p14:creationId xmlns:p14="http://schemas.microsoft.com/office/powerpoint/2010/main" val="36538067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b="1" dirty="0" smtClean="0"/>
          </a:p>
          <a:p>
            <a:r>
              <a:rPr lang="pl-PL" b="1" dirty="0" smtClean="0"/>
              <a:t>TALK TRACK:</a:t>
            </a:r>
          </a:p>
          <a:p>
            <a:endParaRPr lang="pl-PL" dirty="0" smtClean="0"/>
          </a:p>
          <a:p>
            <a:r>
              <a:rPr lang="pl-PL" sz="1200" b="0" i="0" u="none" strike="noStrike" kern="1200" baseline="0" dirty="0" smtClean="0">
                <a:solidFill>
                  <a:schemeClr val="tx1"/>
                </a:solidFill>
                <a:latin typeface="+mn-lt"/>
                <a:ea typeface="+mn-ea"/>
                <a:cs typeface="+mn-cs"/>
              </a:rPr>
              <a:t>[</a:t>
            </a:r>
            <a:r>
              <a:rPr lang="pl-PL" sz="1200" b="0" i="0" u="none" strike="noStrike" kern="1200" baseline="0" dirty="0" err="1" smtClean="0">
                <a:solidFill>
                  <a:schemeClr val="tx1"/>
                </a:solidFill>
                <a:latin typeface="+mn-lt"/>
                <a:ea typeface="+mn-ea"/>
                <a:cs typeface="+mn-cs"/>
              </a:rPr>
              <a:t>click</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Spring Integration offers a wide array of integration options and is</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our preferred solution when it comes to asynchronous integration.</a:t>
            </a:r>
            <a:r>
              <a:rPr lang="pl-PL" sz="1200" b="0" i="0" u="none" strike="noStrike" kern="1200" baseline="0" dirty="0" smtClean="0">
                <a:solidFill>
                  <a:schemeClr val="tx1"/>
                </a:solidFill>
                <a:latin typeface="+mn-lt"/>
                <a:ea typeface="+mn-ea"/>
                <a:cs typeface="+mn-cs"/>
              </a:rPr>
              <a:t> </a:t>
            </a:r>
          </a:p>
          <a:p>
            <a:r>
              <a:rPr lang="pl-PL" sz="1200" b="0" i="0" u="none" strike="noStrike" kern="1200" baseline="0" dirty="0" smtClean="0">
                <a:solidFill>
                  <a:schemeClr val="tx1"/>
                </a:solidFill>
                <a:latin typeface="+mn-lt"/>
                <a:ea typeface="+mn-ea"/>
                <a:cs typeface="+mn-cs"/>
              </a:rPr>
              <a:t>[</a:t>
            </a:r>
            <a:r>
              <a:rPr lang="pl-PL" sz="1200" b="0" i="0" u="none" strike="noStrike" kern="1200" baseline="0" dirty="0" err="1" smtClean="0">
                <a:solidFill>
                  <a:schemeClr val="tx1"/>
                </a:solidFill>
                <a:latin typeface="+mn-lt"/>
                <a:ea typeface="+mn-ea"/>
                <a:cs typeface="+mn-cs"/>
              </a:rPr>
              <a:t>click</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JMS is another popular solution for asynchronous integration.</a:t>
            </a:r>
          </a:p>
          <a:p>
            <a:r>
              <a:rPr lang="pl-PL" sz="1200" b="0" i="0" u="none" strike="noStrike" kern="1200" baseline="0" dirty="0" smtClean="0">
                <a:solidFill>
                  <a:schemeClr val="tx1"/>
                </a:solidFill>
                <a:latin typeface="+mn-lt"/>
                <a:ea typeface="+mn-ea"/>
                <a:cs typeface="+mn-cs"/>
              </a:rPr>
              <a:t>[</a:t>
            </a:r>
            <a:r>
              <a:rPr lang="pl-PL" sz="1200" b="0" i="0" u="none" strike="noStrike" kern="1200" baseline="0" dirty="0" err="1" smtClean="0">
                <a:solidFill>
                  <a:schemeClr val="tx1"/>
                </a:solidFill>
                <a:latin typeface="+mn-lt"/>
                <a:ea typeface="+mn-ea"/>
                <a:cs typeface="+mn-cs"/>
              </a:rPr>
              <a:t>click</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Synchronous integration is typically achieved via SOAP/RESTful</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web services. While partners are free to build their own web</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services in custom extensions, the hybris Platform automatically</a:t>
            </a:r>
          </a:p>
          <a:p>
            <a:r>
              <a:rPr lang="en-US" sz="1200" b="0" i="0" u="none" strike="noStrike" kern="1200" baseline="0" dirty="0" smtClean="0">
                <a:solidFill>
                  <a:schemeClr val="tx1"/>
                </a:solidFill>
                <a:latin typeface="+mn-lt"/>
                <a:ea typeface="+mn-ea"/>
                <a:cs typeface="+mn-cs"/>
              </a:rPr>
              <a:t>generates RESTful resources for each business object, which is</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often an excellent integration option.</a:t>
            </a:r>
            <a:endParaRPr lang="en-US" dirty="0"/>
          </a:p>
        </p:txBody>
      </p:sp>
      <p:sp>
        <p:nvSpPr>
          <p:cNvPr id="4" name="Slide Number Placeholder 3"/>
          <p:cNvSpPr>
            <a:spLocks noGrp="1"/>
          </p:cNvSpPr>
          <p:nvPr>
            <p:ph type="sldNum" sz="quarter" idx="10"/>
          </p:nvPr>
        </p:nvSpPr>
        <p:spPr/>
        <p:txBody>
          <a:bodyPr/>
          <a:lstStyle/>
          <a:p>
            <a:fld id="{ED7B24FE-57DF-FF46-96B6-ACE342584B9A}" type="slidenum">
              <a:rPr lang="en-US" smtClean="0"/>
              <a:t>31</a:t>
            </a:fld>
            <a:endParaRPr lang="en-US"/>
          </a:p>
        </p:txBody>
      </p:sp>
    </p:spTree>
    <p:extLst>
      <p:ext uri="{BB962C8B-B14F-4D97-AF65-F5344CB8AC3E}">
        <p14:creationId xmlns:p14="http://schemas.microsoft.com/office/powerpoint/2010/main" val="27606457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smtClean="0"/>
          </a:p>
          <a:p>
            <a:r>
              <a:rPr lang="pl-PL" b="1" dirty="0" smtClean="0"/>
              <a:t>TALK TRACK:</a:t>
            </a:r>
          </a:p>
          <a:p>
            <a:endParaRPr lang="pl-PL" dirty="0" smtClean="0"/>
          </a:p>
          <a:p>
            <a:r>
              <a:rPr lang="en-US" sz="1200" b="0" i="0" u="none" strike="noStrike" kern="1200" baseline="0" dirty="0" smtClean="0">
                <a:solidFill>
                  <a:schemeClr val="tx1"/>
                </a:solidFill>
                <a:latin typeface="+mn-lt"/>
                <a:ea typeface="+mn-ea"/>
                <a:cs typeface="+mn-cs"/>
              </a:rPr>
              <a:t>The hybris built-in RESTful web services are generated transparently</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with each build process. </a:t>
            </a:r>
            <a:endParaRPr lang="pl-PL" sz="1200" b="0" i="0" u="none" strike="noStrike" kern="1200" baseline="0" dirty="0" smtClean="0">
              <a:solidFill>
                <a:schemeClr val="tx1"/>
              </a:solidFill>
              <a:latin typeface="+mn-lt"/>
              <a:ea typeface="+mn-ea"/>
              <a:cs typeface="+mn-cs"/>
            </a:endParaRPr>
          </a:p>
          <a:p>
            <a:endParaRPr lang="pl-PL"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Each single business object defined</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in the XML-based definition files can automatically be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accessed via the hybris WebService API. </a:t>
            </a:r>
            <a:endParaRPr lang="pl-PL" sz="1200" b="0" i="0" u="none" strike="noStrike" kern="1200" baseline="0" dirty="0" smtClean="0">
              <a:solidFill>
                <a:schemeClr val="tx1"/>
              </a:solidFill>
              <a:latin typeface="+mn-lt"/>
              <a:ea typeface="+mn-ea"/>
              <a:cs typeface="+mn-cs"/>
            </a:endParaRPr>
          </a:p>
          <a:p>
            <a:endParaRPr lang="pl-PL"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Our WebService API includes</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CRUD access for all business objects, support for collection</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paging and attribute selection. </a:t>
            </a:r>
            <a:endParaRPr lang="pl-PL" sz="1200" b="0" i="0" u="none" strike="noStrike" kern="1200" baseline="0" dirty="0" smtClean="0">
              <a:solidFill>
                <a:schemeClr val="tx1"/>
              </a:solidFill>
              <a:latin typeface="+mn-lt"/>
              <a:ea typeface="+mn-ea"/>
              <a:cs typeface="+mn-cs"/>
            </a:endParaRPr>
          </a:p>
          <a:p>
            <a:endParaRPr lang="pl-PL"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API uses the standard Accept</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header to enable content negotiation and uses XML and JSON</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resource representations. </a:t>
            </a:r>
            <a:endParaRPr lang="pl-PL" sz="1200" b="0" i="0" u="none" strike="noStrike" kern="1200" baseline="0" dirty="0" smtClean="0">
              <a:solidFill>
                <a:schemeClr val="tx1"/>
              </a:solidFill>
              <a:latin typeface="+mn-lt"/>
              <a:ea typeface="+mn-ea"/>
              <a:cs typeface="+mn-cs"/>
            </a:endParaRPr>
          </a:p>
          <a:p>
            <a:endParaRPr lang="pl-PL"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hybris role-based security mechanism</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is also used for the API access, which means that only API</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calls that adhere to a certain user group will be granted access. </a:t>
            </a:r>
            <a:endParaRPr lang="pl-PL" sz="1200" b="0" i="0" u="none" strike="noStrike" kern="1200" baseline="0" dirty="0" smtClean="0">
              <a:solidFill>
                <a:schemeClr val="tx1"/>
              </a:solidFill>
              <a:latin typeface="+mn-lt"/>
              <a:ea typeface="+mn-ea"/>
              <a:cs typeface="+mn-cs"/>
            </a:endParaRPr>
          </a:p>
          <a:p>
            <a:endParaRPr lang="pl-PL"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To</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reduce bandwidth, the API also supports ETag-based caching.</a:t>
            </a:r>
            <a:endParaRPr lang="pl-PL" dirty="0" smtClean="0"/>
          </a:p>
          <a:p>
            <a:endParaRPr lang="pl-PL"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pl-PL" b="1" dirty="0" smtClean="0"/>
              <a:t>[</a:t>
            </a:r>
            <a:r>
              <a:rPr lang="pl-PL" b="1" dirty="0" err="1" smtClean="0"/>
              <a:t>picture</a:t>
            </a:r>
            <a:r>
              <a:rPr lang="pl-PL" b="1" dirty="0" smtClean="0"/>
              <a:t>:</a:t>
            </a:r>
            <a:r>
              <a:rPr lang="pl-PL" b="1" baseline="0" dirty="0" smtClean="0"/>
              <a:t> </a:t>
            </a:r>
            <a:r>
              <a:rPr lang="en-US" sz="1200" b="1" i="0" u="none" strike="noStrike" kern="1200" baseline="0" dirty="0" smtClean="0">
                <a:solidFill>
                  <a:schemeClr val="tx1"/>
                </a:solidFill>
                <a:latin typeface="+mn-lt"/>
                <a:ea typeface="+mn-ea"/>
                <a:cs typeface="+mn-cs"/>
              </a:rPr>
              <a:t>The following simplified HTTP request and response shows how all</a:t>
            </a:r>
            <a:r>
              <a:rPr lang="pl-PL" sz="1200" b="1"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User business objects can be requested via the RESTful WebService</a:t>
            </a:r>
            <a:r>
              <a:rPr lang="pl-PL" sz="1200" b="1"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API</a:t>
            </a:r>
            <a:r>
              <a:rPr lang="pl-PL" sz="1200" b="1" i="0" u="none" strike="noStrike" kern="1200" baseline="0" dirty="0" smtClean="0">
                <a:solidFill>
                  <a:schemeClr val="tx1"/>
                </a:solidFill>
                <a:latin typeface="+mn-lt"/>
                <a:ea typeface="+mn-ea"/>
                <a:cs typeface="+mn-cs"/>
              </a:rPr>
              <a:t>]</a:t>
            </a:r>
            <a:endParaRPr lang="pl-PL" b="1" dirty="0" smtClean="0"/>
          </a:p>
          <a:p>
            <a:endParaRPr lang="en-US" dirty="0"/>
          </a:p>
        </p:txBody>
      </p:sp>
      <p:sp>
        <p:nvSpPr>
          <p:cNvPr id="4" name="Slide Number Placeholder 3"/>
          <p:cNvSpPr>
            <a:spLocks noGrp="1"/>
          </p:cNvSpPr>
          <p:nvPr>
            <p:ph type="sldNum" sz="quarter" idx="10"/>
          </p:nvPr>
        </p:nvSpPr>
        <p:spPr/>
        <p:txBody>
          <a:bodyPr/>
          <a:lstStyle/>
          <a:p>
            <a:fld id="{ED7B24FE-57DF-FF46-96B6-ACE342584B9A}" type="slidenum">
              <a:rPr lang="en-US" smtClean="0"/>
              <a:t>32</a:t>
            </a:fld>
            <a:endParaRPr lang="en-US"/>
          </a:p>
        </p:txBody>
      </p:sp>
    </p:spTree>
    <p:extLst>
      <p:ext uri="{BB962C8B-B14F-4D97-AF65-F5344CB8AC3E}">
        <p14:creationId xmlns:p14="http://schemas.microsoft.com/office/powerpoint/2010/main" val="7679520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smtClean="0"/>
          </a:p>
          <a:p>
            <a:r>
              <a:rPr lang="pl-PL" b="1" dirty="0" smtClean="0"/>
              <a:t>TALK TRACK:</a:t>
            </a:r>
          </a:p>
          <a:p>
            <a:endParaRPr lang="pl-PL" dirty="0" smtClean="0"/>
          </a:p>
          <a:p>
            <a:r>
              <a:rPr lang="pl-PL" sz="1200" b="0" i="0" u="none" strike="noStrike" kern="1200" baseline="0" dirty="0" smtClean="0">
                <a:solidFill>
                  <a:schemeClr val="tx1"/>
                </a:solidFill>
                <a:latin typeface="+mn-lt"/>
                <a:ea typeface="+mn-ea"/>
                <a:cs typeface="+mn-cs"/>
              </a:rPr>
              <a:t>[</a:t>
            </a:r>
            <a:r>
              <a:rPr lang="pl-PL" sz="1200" b="0" i="0" u="none" strike="noStrike" kern="1200" baseline="0" dirty="0" err="1" smtClean="0">
                <a:solidFill>
                  <a:schemeClr val="tx1"/>
                </a:solidFill>
                <a:latin typeface="+mn-lt"/>
                <a:ea typeface="+mn-ea"/>
                <a:cs typeface="+mn-cs"/>
              </a:rPr>
              <a:t>click</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Spring Integration provides an extension to the Spring</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programming model to support the well-known Enterprise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Integration Patterns. It enables lightweight messaging within</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Spring-based applications and supports integration with external</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systems via declarative adapters. </a:t>
            </a:r>
            <a:r>
              <a:rPr lang="pl-PL" sz="1200" b="0" i="0" u="none" strike="noStrike" kern="1200" baseline="0" dirty="0" smtClean="0">
                <a:solidFill>
                  <a:schemeClr val="tx1"/>
                </a:solidFill>
                <a:latin typeface="+mn-lt"/>
                <a:ea typeface="+mn-ea"/>
                <a:cs typeface="+mn-cs"/>
              </a:rPr>
              <a:t>[</a:t>
            </a:r>
            <a:r>
              <a:rPr lang="pl-PL" sz="1200" b="0" i="0" u="none" strike="noStrike" kern="1200" baseline="0" dirty="0" err="1" smtClean="0">
                <a:solidFill>
                  <a:schemeClr val="tx1"/>
                </a:solidFill>
                <a:latin typeface="+mn-lt"/>
                <a:ea typeface="+mn-ea"/>
                <a:cs typeface="+mn-cs"/>
              </a:rPr>
              <a:t>click</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Those adapters provide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 higher-level of abstraction over Spring support for </a:t>
            </a:r>
            <a:r>
              <a:rPr lang="en-US" sz="1200" b="0" i="0" u="none" strike="noStrike" kern="1200" baseline="0" dirty="0" err="1" smtClean="0">
                <a:solidFill>
                  <a:schemeClr val="tx1"/>
                </a:solidFill>
                <a:latin typeface="+mn-lt"/>
                <a:ea typeface="+mn-ea"/>
                <a:cs typeface="+mn-cs"/>
              </a:rPr>
              <a:t>remoting</a:t>
            </a:r>
            <a:r>
              <a:rPr lang="en-US" sz="1200" b="0" i="0" u="none" strike="noStrike" kern="1200" baseline="0" dirty="0" smtClean="0">
                <a:solidFill>
                  <a:schemeClr val="tx1"/>
                </a:solidFill>
                <a:latin typeface="+mn-lt"/>
                <a:ea typeface="+mn-ea"/>
                <a:cs typeface="+mn-cs"/>
              </a:rPr>
              <a:t>,</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messaging, and scheduling.</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To make it as easy as possible to use Spring Integration, the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hybris Platform already includes all required libraries. In</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addition, hybris provides special support classes for sending</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Spring events to integration channels and for triggering processes</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based on incoming messages.</a:t>
            </a:r>
          </a:p>
          <a:p>
            <a:endParaRPr lang="pl-PL"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addition to Spring Integration, a hybris extension may also</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use Java Message Service (JMS) to connect with external</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systems. JMS is a proven technology for sending messages to</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one or multiple clients.</a:t>
            </a:r>
            <a:endParaRPr lang="pl-PL" dirty="0" smtClean="0"/>
          </a:p>
          <a:p>
            <a:endParaRPr lang="en-US" dirty="0"/>
          </a:p>
        </p:txBody>
      </p:sp>
      <p:sp>
        <p:nvSpPr>
          <p:cNvPr id="4" name="Slide Number Placeholder 3"/>
          <p:cNvSpPr>
            <a:spLocks noGrp="1"/>
          </p:cNvSpPr>
          <p:nvPr>
            <p:ph type="sldNum" sz="quarter" idx="10"/>
          </p:nvPr>
        </p:nvSpPr>
        <p:spPr/>
        <p:txBody>
          <a:bodyPr/>
          <a:lstStyle/>
          <a:p>
            <a:fld id="{ED7B24FE-57DF-FF46-96B6-ACE342584B9A}" type="slidenum">
              <a:rPr lang="en-US" smtClean="0"/>
              <a:t>33</a:t>
            </a:fld>
            <a:endParaRPr lang="en-US"/>
          </a:p>
        </p:txBody>
      </p:sp>
    </p:spTree>
    <p:extLst>
      <p:ext uri="{BB962C8B-B14F-4D97-AF65-F5344CB8AC3E}">
        <p14:creationId xmlns:p14="http://schemas.microsoft.com/office/powerpoint/2010/main" val="41501292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sz="1200" b="0" i="0" u="none" strike="noStrike" kern="1200" baseline="0" dirty="0" smtClean="0">
              <a:solidFill>
                <a:schemeClr val="tx1"/>
              </a:solidFill>
              <a:latin typeface="+mn-lt"/>
              <a:ea typeface="+mn-ea"/>
              <a:cs typeface="+mn-cs"/>
            </a:endParaRPr>
          </a:p>
          <a:p>
            <a:r>
              <a:rPr lang="pl-PL" sz="1200" b="1" i="0" u="none" strike="noStrike" kern="1200" baseline="0" dirty="0" smtClean="0">
                <a:solidFill>
                  <a:schemeClr val="tx1"/>
                </a:solidFill>
                <a:latin typeface="+mn-lt"/>
                <a:ea typeface="+mn-ea"/>
                <a:cs typeface="+mn-cs"/>
              </a:rPr>
              <a:t>TALK TRACK</a:t>
            </a:r>
          </a:p>
          <a:p>
            <a:endParaRPr lang="pl-PL"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This </a:t>
            </a:r>
            <a:r>
              <a:rPr lang="pl-PL" sz="1200" b="0" i="0" u="none" strike="noStrike" kern="1200" baseline="0" dirty="0" smtClean="0">
                <a:solidFill>
                  <a:schemeClr val="tx1"/>
                </a:solidFill>
                <a:latin typeface="+mn-lt"/>
                <a:ea typeface="+mn-ea"/>
                <a:cs typeface="+mn-cs"/>
              </a:rPr>
              <a:t>part</a:t>
            </a:r>
            <a:r>
              <a:rPr lang="en-US" sz="1200" b="0" i="0" u="none" strike="noStrike" kern="1200" baseline="0" dirty="0" smtClean="0">
                <a:solidFill>
                  <a:schemeClr val="tx1"/>
                </a:solidFill>
                <a:latin typeface="+mn-lt"/>
                <a:ea typeface="+mn-ea"/>
                <a:cs typeface="+mn-cs"/>
              </a:rPr>
              <a:t> will give you a broad overview of the hybris architecture. Later we will dive into individual topics, but before we do</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this we would like you to understand the lean and lightweight approach we have taken for the design of the hybris Commerce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Suite. </a:t>
            </a:r>
            <a:endParaRPr lang="pl-PL" sz="1200" b="0" i="0" u="none" strike="noStrike" kern="1200" baseline="0" dirty="0" smtClean="0">
              <a:solidFill>
                <a:schemeClr val="tx1"/>
              </a:solidFill>
              <a:latin typeface="+mn-lt"/>
              <a:ea typeface="+mn-ea"/>
              <a:cs typeface="+mn-cs"/>
            </a:endParaRPr>
          </a:p>
          <a:p>
            <a:endParaRPr lang="pl-PL"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You will find out that our architecture is based heavily on Spring, an open source framework primarily known for its dependency</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injection (DI) and aspect-oriented programming (AOP) features. The hybris extension concept is based on this Spring</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foundation and allows the hybris Platform to be highly extensible and flexible as you will see.</a:t>
            </a:r>
            <a:endParaRPr lang="pl-PL" sz="1200" b="0" i="0" u="none" strike="noStrike" kern="1200" baseline="0" dirty="0" smtClean="0">
              <a:solidFill>
                <a:schemeClr val="tx1"/>
              </a:solidFill>
              <a:latin typeface="+mn-lt"/>
              <a:ea typeface="+mn-ea"/>
              <a:cs typeface="+mn-cs"/>
            </a:endParaRPr>
          </a:p>
          <a:p>
            <a:endParaRPr lang="pl-PL" sz="1200" b="0" i="0" u="none" strike="noStrike" kern="1200" baseline="0" dirty="0" smtClean="0">
              <a:solidFill>
                <a:schemeClr val="tx1"/>
              </a:solidFill>
              <a:latin typeface="+mn-lt"/>
              <a:ea typeface="+mn-ea"/>
              <a:cs typeface="+mn-cs"/>
            </a:endParaRPr>
          </a:p>
          <a:p>
            <a:r>
              <a:rPr lang="pl-PL" sz="1200" b="1" i="0" u="none" strike="noStrike" kern="1200" baseline="0" dirty="0" smtClean="0">
                <a:solidFill>
                  <a:schemeClr val="tx1"/>
                </a:solidFill>
                <a:latin typeface="+mn-lt"/>
                <a:ea typeface="+mn-ea"/>
                <a:cs typeface="+mn-cs"/>
              </a:rPr>
              <a:t>----------------------------------------------</a:t>
            </a:r>
          </a:p>
          <a:p>
            <a:endParaRPr lang="pl-PL" sz="1200" b="1" i="0" u="none" strike="noStrike" kern="1200" baseline="0" dirty="0" smtClean="0">
              <a:solidFill>
                <a:schemeClr val="tx1"/>
              </a:solidFill>
              <a:latin typeface="+mn-lt"/>
              <a:ea typeface="+mn-ea"/>
              <a:cs typeface="+mn-cs"/>
            </a:endParaRPr>
          </a:p>
          <a:p>
            <a:r>
              <a:rPr lang="pl-PL" sz="1200" b="1" i="0" u="none" strike="noStrike" kern="1200" baseline="0" dirty="0" smtClean="0">
                <a:solidFill>
                  <a:schemeClr val="tx1"/>
                </a:solidFill>
                <a:latin typeface="+mn-lt"/>
                <a:ea typeface="+mn-ea"/>
                <a:cs typeface="+mn-cs"/>
              </a:rPr>
              <a:t>GLOSSARY:</a:t>
            </a:r>
          </a:p>
          <a:p>
            <a:endParaRPr lang="pl-PL" b="1" dirty="0" smtClean="0"/>
          </a:p>
          <a:p>
            <a:r>
              <a:rPr lang="pl-PL" b="1" dirty="0" smtClean="0"/>
              <a:t>Spring: </a:t>
            </a:r>
          </a:p>
          <a:p>
            <a:r>
              <a:rPr lang="en-US" b="0" dirty="0" smtClean="0"/>
              <a:t>The Spring Framework is an open source application framework</a:t>
            </a:r>
            <a:r>
              <a:rPr lang="pl-PL" b="0" dirty="0" smtClean="0"/>
              <a:t>. </a:t>
            </a:r>
            <a:r>
              <a:rPr lang="en-US" b="0" dirty="0" smtClean="0"/>
              <a:t>The framework's core features can be used by any Java application, but there are extensions for building web applications on top of the Java EE platform. Although the framework does not impose any specific programming model, it has become popular in the Java community as an alternative to, replacement for, or even addition to the Enterprise JavaBean (EJB) model.</a:t>
            </a:r>
            <a:endParaRPr lang="pl-PL" b="0" dirty="0" smtClean="0"/>
          </a:p>
          <a:p>
            <a:endParaRPr lang="pl-PL" dirty="0" smtClean="0"/>
          </a:p>
          <a:p>
            <a:r>
              <a:rPr lang="pl-PL" b="1" dirty="0" err="1" smtClean="0"/>
              <a:t>Dependency</a:t>
            </a:r>
            <a:r>
              <a:rPr lang="pl-PL" b="1" dirty="0" smtClean="0"/>
              <a:t> </a:t>
            </a:r>
            <a:r>
              <a:rPr lang="pl-PL" b="1" dirty="0" err="1" smtClean="0"/>
              <a:t>injection</a:t>
            </a:r>
            <a:r>
              <a:rPr lang="pl-PL" b="1" dirty="0" smtClean="0"/>
              <a:t>: </a:t>
            </a:r>
          </a:p>
          <a:p>
            <a:r>
              <a:rPr lang="en-US" b="0" dirty="0" smtClean="0"/>
              <a:t>Dependency injection is a software design pattern that implements inversion of control and allows a program design to follow the dependency inversion principle. </a:t>
            </a:r>
            <a:endParaRPr lang="pl-PL" b="0" dirty="0" smtClean="0"/>
          </a:p>
          <a:p>
            <a:endParaRPr lang="en-US" b="0" dirty="0" smtClean="0"/>
          </a:p>
          <a:p>
            <a:r>
              <a:rPr lang="en-US" b="0" dirty="0" smtClean="0"/>
              <a:t>An injection is the passing of a dependency (a service) to a dependent object (a client). The service is made part of the client's state. Passing the service to the client, rather than allowing a client to build or find the service, is the fundamental requirement of the pattern.</a:t>
            </a:r>
            <a:endParaRPr lang="pl-PL" b="0" dirty="0" smtClean="0"/>
          </a:p>
          <a:p>
            <a:endParaRPr lang="pl-PL" dirty="0" smtClean="0"/>
          </a:p>
          <a:p>
            <a:r>
              <a:rPr lang="pl-PL" b="1" dirty="0" err="1" smtClean="0"/>
              <a:t>Aspect-oriented</a:t>
            </a:r>
            <a:r>
              <a:rPr lang="pl-PL" b="1" dirty="0" smtClean="0"/>
              <a:t> </a:t>
            </a:r>
            <a:r>
              <a:rPr lang="pl-PL" b="1" dirty="0" err="1" smtClean="0"/>
              <a:t>programming</a:t>
            </a:r>
            <a:r>
              <a:rPr lang="pl-PL" b="1" dirty="0" smtClean="0"/>
              <a:t>:</a:t>
            </a:r>
          </a:p>
          <a:p>
            <a:r>
              <a:rPr lang="en-US" dirty="0" smtClean="0"/>
              <a:t>In computing, aspect-oriented programming (AOP) is a programming paradigm that aims to increase </a:t>
            </a:r>
            <a:r>
              <a:rPr lang="en-US" b="1" dirty="0" smtClean="0"/>
              <a:t>modularity </a:t>
            </a:r>
            <a:r>
              <a:rPr lang="en-US" dirty="0" smtClean="0"/>
              <a:t>by allowing the separation of cross-cutting concerns. AOP forms a basis for aspect-oriented software development.</a:t>
            </a:r>
            <a:endParaRPr lang="pl-PL" dirty="0" smtClean="0"/>
          </a:p>
          <a:p>
            <a:endParaRPr lang="pl-PL" dirty="0" smtClean="0"/>
          </a:p>
          <a:p>
            <a:endParaRPr lang="en-US" dirty="0"/>
          </a:p>
        </p:txBody>
      </p:sp>
      <p:sp>
        <p:nvSpPr>
          <p:cNvPr id="4" name="Slide Number Placeholder 3"/>
          <p:cNvSpPr>
            <a:spLocks noGrp="1"/>
          </p:cNvSpPr>
          <p:nvPr>
            <p:ph type="sldNum" sz="quarter" idx="10"/>
          </p:nvPr>
        </p:nvSpPr>
        <p:spPr/>
        <p:txBody>
          <a:bodyPr/>
          <a:lstStyle/>
          <a:p>
            <a:fld id="{ED7B24FE-57DF-FF46-96B6-ACE342584B9A}" type="slidenum">
              <a:rPr lang="en-US" smtClean="0"/>
              <a:t>34</a:t>
            </a:fld>
            <a:endParaRPr lang="en-US"/>
          </a:p>
        </p:txBody>
      </p:sp>
    </p:spTree>
    <p:extLst>
      <p:ext uri="{BB962C8B-B14F-4D97-AF65-F5344CB8AC3E}">
        <p14:creationId xmlns:p14="http://schemas.microsoft.com/office/powerpoint/2010/main" val="28826184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sz="1200" b="0" i="0" u="none" strike="noStrike" kern="1200" baseline="0" dirty="0" smtClean="0">
              <a:solidFill>
                <a:schemeClr val="tx1"/>
              </a:solidFill>
              <a:latin typeface="+mn-lt"/>
              <a:ea typeface="+mn-ea"/>
              <a:cs typeface="+mn-cs"/>
            </a:endParaRPr>
          </a:p>
          <a:p>
            <a:r>
              <a:rPr lang="pl-PL" sz="1200" b="1" i="0" u="none" strike="noStrike" kern="1200" baseline="0" dirty="0" smtClean="0">
                <a:solidFill>
                  <a:schemeClr val="tx1"/>
                </a:solidFill>
                <a:latin typeface="+mn-lt"/>
                <a:ea typeface="+mn-ea"/>
                <a:cs typeface="+mn-cs"/>
              </a:rPr>
              <a:t>TALK TRACK:</a:t>
            </a:r>
          </a:p>
          <a:p>
            <a:endParaRPr lang="pl-PL"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As seen in </a:t>
            </a:r>
            <a:r>
              <a:rPr lang="pl-PL" sz="1200" b="0" i="0" u="none" strike="noStrike" kern="1200" baseline="0" dirty="0" smtClean="0">
                <a:solidFill>
                  <a:schemeClr val="tx1"/>
                </a:solidFill>
                <a:latin typeface="+mn-lt"/>
                <a:ea typeface="+mn-ea"/>
                <a:cs typeface="+mn-cs"/>
              </a:rPr>
              <a:t>the diagram</a:t>
            </a:r>
            <a:r>
              <a:rPr lang="en-US" sz="1200" b="0" i="0" u="none" strike="noStrike" kern="1200" baseline="0" dirty="0" smtClean="0">
                <a:solidFill>
                  <a:schemeClr val="tx1"/>
                </a:solidFill>
                <a:latin typeface="+mn-lt"/>
                <a:ea typeface="+mn-ea"/>
                <a:cs typeface="+mn-cs"/>
              </a:rPr>
              <a:t>, the minimal system infrastructure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involves a database engine</a:t>
            </a:r>
            <a:r>
              <a:rPr lang="pl-PL" sz="1200" b="0" i="0" u="none" strike="noStrike" kern="1200" baseline="0" dirty="0" smtClean="0">
                <a:solidFill>
                  <a:schemeClr val="tx1"/>
                </a:solidFill>
                <a:latin typeface="+mn-lt"/>
                <a:ea typeface="+mn-ea"/>
                <a:cs typeface="+mn-cs"/>
              </a:rPr>
              <a:t>, [</a:t>
            </a:r>
            <a:r>
              <a:rPr lang="pl-PL" sz="1200" b="0" i="0" u="none" strike="noStrike" kern="1200" baseline="0" dirty="0" err="1" smtClean="0">
                <a:solidFill>
                  <a:schemeClr val="tx1"/>
                </a:solidFill>
                <a:latin typeface="+mn-lt"/>
                <a:ea typeface="+mn-ea"/>
                <a:cs typeface="+mn-cs"/>
              </a:rPr>
              <a:t>click</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application server</a:t>
            </a:r>
            <a:r>
              <a:rPr lang="pl-PL" sz="1200" b="0" i="0" u="none" strike="noStrike" kern="1200" baseline="0" dirty="0" smtClean="0">
                <a:solidFill>
                  <a:schemeClr val="tx1"/>
                </a:solidFill>
                <a:latin typeface="+mn-lt"/>
                <a:ea typeface="+mn-ea"/>
                <a:cs typeface="+mn-cs"/>
              </a:rPr>
              <a:t>, [</a:t>
            </a:r>
            <a:r>
              <a:rPr lang="pl-PL" sz="1200" b="0" i="0" u="none" strike="noStrike" kern="1200" baseline="0" dirty="0" err="1" smtClean="0">
                <a:solidFill>
                  <a:schemeClr val="tx1"/>
                </a:solidFill>
                <a:latin typeface="+mn-lt"/>
                <a:ea typeface="+mn-ea"/>
                <a:cs typeface="+mn-cs"/>
              </a:rPr>
              <a:t>click</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web server.</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An appropriate firewall needs to be setup to safeguard these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systems from attacks.</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primary purpose of the web server (often Apache HTTPD)</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is to serve all static content and redirect requests for dynamic</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content to the application server. Often, the web server is also</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configured to provide other functionality such as logging.</a:t>
            </a:r>
            <a:endParaRPr lang="pl-PL"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Requests for dynamic content will be forwarded to the application</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server (e.g. Apache Tomcat). It is the application server</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where the hybris Commerce Suite is being installed and where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all business processes are running.</a:t>
            </a:r>
          </a:p>
          <a:p>
            <a:r>
              <a:rPr lang="en-US" sz="1200" b="0" i="0" u="none" strike="noStrike" kern="1200" baseline="0" dirty="0" smtClean="0">
                <a:solidFill>
                  <a:schemeClr val="tx1"/>
                </a:solidFill>
                <a:latin typeface="+mn-lt"/>
                <a:ea typeface="+mn-ea"/>
                <a:cs typeface="+mn-cs"/>
              </a:rPr>
              <a:t>The persistence layer of hybris will use the configured DBMS</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to persist and retrieve all data.</a:t>
            </a:r>
            <a:r>
              <a:rPr lang="pl-PL" sz="1200" b="0" i="0" u="none" strike="noStrike" kern="1200" baseline="0" dirty="0" smtClean="0">
                <a:solidFill>
                  <a:schemeClr val="tx1"/>
                </a:solidFill>
                <a:latin typeface="+mn-lt"/>
                <a:ea typeface="+mn-ea"/>
                <a:cs typeface="+mn-cs"/>
              </a:rPr>
              <a:t>  </a:t>
            </a:r>
          </a:p>
          <a:p>
            <a:endParaRPr lang="pl-PL"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All these components (web server, application server and database)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can initially be executed on the same physical hardware.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Of course, this setup would not include any redundancy and is</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therefore not suitable for production but rather a theoretical</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setup used to introduce the various system components. As</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with any multi-tier architecture, it allows to scale in a relatively</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simple way. The components can be split out to individual servers</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and later multiple instances of each component can run in</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 clustered setup, which we will look at next.</a:t>
            </a:r>
            <a:endParaRPr lang="en-US" dirty="0"/>
          </a:p>
        </p:txBody>
      </p:sp>
      <p:sp>
        <p:nvSpPr>
          <p:cNvPr id="4" name="Slide Number Placeholder 3"/>
          <p:cNvSpPr>
            <a:spLocks noGrp="1"/>
          </p:cNvSpPr>
          <p:nvPr>
            <p:ph type="sldNum" sz="quarter" idx="10"/>
          </p:nvPr>
        </p:nvSpPr>
        <p:spPr/>
        <p:txBody>
          <a:bodyPr/>
          <a:lstStyle/>
          <a:p>
            <a:fld id="{ED7B24FE-57DF-FF46-96B6-ACE342584B9A}" type="slidenum">
              <a:rPr lang="en-US" smtClean="0"/>
              <a:t>35</a:t>
            </a:fld>
            <a:endParaRPr lang="en-US"/>
          </a:p>
        </p:txBody>
      </p:sp>
    </p:spTree>
    <p:extLst>
      <p:ext uri="{BB962C8B-B14F-4D97-AF65-F5344CB8AC3E}">
        <p14:creationId xmlns:p14="http://schemas.microsoft.com/office/powerpoint/2010/main" val="37905773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sz="1200" b="0" i="0" u="none" strike="noStrike" kern="1200" baseline="0" dirty="0" smtClean="0">
              <a:solidFill>
                <a:schemeClr val="tx1"/>
              </a:solidFill>
              <a:latin typeface="+mn-lt"/>
              <a:ea typeface="+mn-ea"/>
              <a:cs typeface="+mn-cs"/>
            </a:endParaRPr>
          </a:p>
          <a:p>
            <a:r>
              <a:rPr lang="pl-PL" sz="1200" b="1" i="0" u="none" strike="noStrike" kern="1200" baseline="0" dirty="0" smtClean="0">
                <a:solidFill>
                  <a:schemeClr val="tx1"/>
                </a:solidFill>
                <a:latin typeface="+mn-lt"/>
                <a:ea typeface="+mn-ea"/>
                <a:cs typeface="+mn-cs"/>
              </a:rPr>
              <a:t>TALK TRACK:</a:t>
            </a:r>
          </a:p>
          <a:p>
            <a:endParaRPr lang="pl-PL"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application servers are responsible for all dynamic content</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generation and business processes and therefore consume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most processing power. To enable the hybris Platform to scale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in such a scenario, hybris provides the Cluster Module.</a:t>
            </a:r>
            <a:r>
              <a:rPr lang="pl-PL" sz="1200" b="0" i="0" u="none" strike="noStrike" kern="1200" baseline="0" dirty="0" smtClean="0">
                <a:solidFill>
                  <a:schemeClr val="tx1"/>
                </a:solidFill>
                <a:latin typeface="+mn-lt"/>
                <a:ea typeface="+mn-ea"/>
                <a:cs typeface="+mn-cs"/>
              </a:rPr>
              <a:t> </a:t>
            </a:r>
          </a:p>
          <a:p>
            <a:endParaRPr lang="pl-PL"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Before new instances for </a:t>
            </a:r>
            <a:r>
              <a:rPr lang="pl-PL" sz="1200" b="0" i="0" u="none" strike="noStrike" kern="1200" baseline="0" dirty="0" smtClean="0">
                <a:solidFill>
                  <a:schemeClr val="tx1"/>
                </a:solidFill>
                <a:latin typeface="+mn-lt"/>
                <a:ea typeface="+mn-ea"/>
                <a:cs typeface="+mn-cs"/>
              </a:rPr>
              <a:t>[</a:t>
            </a:r>
            <a:r>
              <a:rPr lang="pl-PL" sz="1200" b="0" i="0" u="none" strike="noStrike" kern="1200" baseline="0" dirty="0" err="1" smtClean="0">
                <a:solidFill>
                  <a:schemeClr val="tx1"/>
                </a:solidFill>
                <a:latin typeface="+mn-lt"/>
                <a:ea typeface="+mn-ea"/>
                <a:cs typeface="+mn-cs"/>
              </a:rPr>
              <a:t>click</a:t>
            </a:r>
            <a:r>
              <a:rPr lang="pl-PL" sz="1200" b="0" i="0" u="none" strike="noStrike" kern="1200" baseline="0" dirty="0" smtClean="0">
                <a:solidFill>
                  <a:schemeClr val="tx1"/>
                </a:solidFill>
                <a:latin typeface="+mn-lt"/>
                <a:ea typeface="+mn-ea"/>
                <a:cs typeface="+mn-cs"/>
              </a:rPr>
              <a:t>] [</a:t>
            </a:r>
            <a:r>
              <a:rPr lang="pl-PL" sz="1200" b="0" i="0" u="none" strike="noStrike" kern="1200" baseline="0" dirty="0" err="1" smtClean="0">
                <a:solidFill>
                  <a:schemeClr val="tx1"/>
                </a:solidFill>
                <a:latin typeface="+mn-lt"/>
                <a:ea typeface="+mn-ea"/>
                <a:cs typeface="+mn-cs"/>
              </a:rPr>
              <a:t>click</a:t>
            </a:r>
            <a:r>
              <a:rPr lang="pl-PL" sz="1200" b="0" i="0" u="none" strike="noStrike" kern="1200" baseline="0" dirty="0" smtClean="0">
                <a:solidFill>
                  <a:schemeClr val="tx1"/>
                </a:solidFill>
                <a:latin typeface="+mn-lt"/>
                <a:ea typeface="+mn-ea"/>
                <a:cs typeface="+mn-cs"/>
              </a:rPr>
              <a:t>] [</a:t>
            </a:r>
            <a:r>
              <a:rPr lang="pl-PL" sz="1200" b="0" i="0" u="none" strike="noStrike" kern="1200" baseline="0" dirty="0" err="1" smtClean="0">
                <a:solidFill>
                  <a:schemeClr val="tx1"/>
                </a:solidFill>
                <a:latin typeface="+mn-lt"/>
                <a:ea typeface="+mn-ea"/>
                <a:cs typeface="+mn-cs"/>
              </a:rPr>
              <a:t>click</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web servers, application servers</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and database servers are added, </a:t>
            </a:r>
            <a:r>
              <a:rPr lang="pl-PL" sz="1200" b="0" i="0" u="none" strike="noStrike" kern="1200" baseline="0" dirty="0" smtClean="0">
                <a:solidFill>
                  <a:schemeClr val="tx1"/>
                </a:solidFill>
                <a:latin typeface="+mn-lt"/>
                <a:ea typeface="+mn-ea"/>
                <a:cs typeface="+mn-cs"/>
              </a:rPr>
              <a:t>[</a:t>
            </a:r>
            <a:r>
              <a:rPr lang="pl-PL" sz="1200" b="0" i="0" u="none" strike="noStrike" kern="1200" baseline="0" dirty="0" err="1" smtClean="0">
                <a:solidFill>
                  <a:schemeClr val="tx1"/>
                </a:solidFill>
                <a:latin typeface="+mn-lt"/>
                <a:ea typeface="+mn-ea"/>
                <a:cs typeface="+mn-cs"/>
              </a:rPr>
              <a:t>click</a:t>
            </a:r>
            <a:r>
              <a:rPr lang="pl-PL" sz="1200" b="0" i="0" u="none" strike="noStrike" kern="1200" baseline="0" dirty="0" smtClean="0">
                <a:solidFill>
                  <a:schemeClr val="tx1"/>
                </a:solidFill>
                <a:latin typeface="+mn-lt"/>
                <a:ea typeface="+mn-ea"/>
                <a:cs typeface="+mn-cs"/>
              </a:rPr>
              <a:t>] [</a:t>
            </a:r>
            <a:r>
              <a:rPr lang="pl-PL" sz="1200" b="0" i="0" u="none" strike="noStrike" kern="1200" baseline="0" dirty="0" err="1" smtClean="0">
                <a:solidFill>
                  <a:schemeClr val="tx1"/>
                </a:solidFill>
                <a:latin typeface="+mn-lt"/>
                <a:ea typeface="+mn-ea"/>
                <a:cs typeface="+mn-cs"/>
              </a:rPr>
              <a:t>click</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 load balancer needs to be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configured and will later interface all </a:t>
            </a:r>
            <a:r>
              <a:rPr lang="pl-PL" sz="1200" b="0" i="0" u="none" strike="noStrike" kern="1200" baseline="0" dirty="0" smtClean="0">
                <a:solidFill>
                  <a:schemeClr val="tx1"/>
                </a:solidFill>
                <a:latin typeface="+mn-lt"/>
                <a:ea typeface="+mn-ea"/>
                <a:cs typeface="+mn-cs"/>
              </a:rPr>
              <a:t>[</a:t>
            </a:r>
            <a:r>
              <a:rPr lang="pl-PL" sz="1200" b="0" i="0" u="none" strike="noStrike" kern="1200" baseline="0" dirty="0" err="1" smtClean="0">
                <a:solidFill>
                  <a:schemeClr val="tx1"/>
                </a:solidFill>
                <a:latin typeface="+mn-lt"/>
                <a:ea typeface="+mn-ea"/>
                <a:cs typeface="+mn-cs"/>
              </a:rPr>
              <a:t>click</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web request. The load</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balancer will use sticky sessions to direct all web traffic of a</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user session to the same set of web and application servers.</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This guarantees that the in-memory state of each application</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server does not need to be persisted in the database, which</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would result in significant additional traffic to the database.</a:t>
            </a:r>
            <a:r>
              <a:rPr lang="pl-PL" sz="1200" b="0" i="0" u="none" strike="noStrike" kern="1200" baseline="0" dirty="0" smtClean="0">
                <a:solidFill>
                  <a:schemeClr val="tx1"/>
                </a:solidFill>
                <a:latin typeface="+mn-lt"/>
                <a:ea typeface="+mn-ea"/>
                <a:cs typeface="+mn-cs"/>
              </a:rPr>
              <a:t> </a:t>
            </a:r>
            <a:endParaRPr lang="en-US" sz="1200" b="0" i="0" u="none" strike="noStrike" kern="1200" baseline="0" dirty="0" smtClean="0">
              <a:solidFill>
                <a:schemeClr val="tx1"/>
              </a:solidFill>
              <a:latin typeface="+mn-lt"/>
              <a:ea typeface="+mn-ea"/>
              <a:cs typeface="+mn-cs"/>
            </a:endParaRPr>
          </a:p>
          <a:p>
            <a:endParaRPr lang="pl-PL"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hybris Cluster setup is completely transparent to the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developer and integrated seamlessly with the hybris caching</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system. If the hybris instances are installed in a local network,</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UDP broadcasts are used to communicate among the nodes. If</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instances of hybris are run in the cloud, UDP broadcasts will be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blocked and therefore TCP will be used to communicate among the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nodes. </a:t>
            </a:r>
            <a:endParaRPr lang="pl-PL" sz="1200" b="0" i="0" u="none" strike="noStrike" kern="1200" baseline="0" dirty="0" smtClean="0">
              <a:solidFill>
                <a:schemeClr val="tx1"/>
              </a:solidFill>
              <a:latin typeface="+mn-lt"/>
              <a:ea typeface="+mn-ea"/>
              <a:cs typeface="+mn-cs"/>
            </a:endParaRPr>
          </a:p>
          <a:p>
            <a:endParaRPr lang="pl-PL"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information that needs to be exchanged among the nodes</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is cache invalidations for business objects that are stored in the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local caches of each instance. Once data on one node has changed,</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this information needs to be sent to all other nodes so their cache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entries can be invalidated and the data can be reloaded from the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database once again required.</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database setup for scalability depends on the DBMS chosen.</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For Oracle RAC setups, the Oracle JDBC driver will transparently</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distribute the JDBC calls to the cluster nodes and no special hybris</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Platform setup is required. In case of MySQL, a master/slave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approach is used and the master and slave databases need to be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configured in the hybris Platform.</a:t>
            </a:r>
            <a:endParaRPr lang="pl-PL" sz="1200" b="0" i="0" u="none" strike="noStrike" kern="1200" baseline="0" dirty="0" smtClean="0">
              <a:solidFill>
                <a:schemeClr val="tx1"/>
              </a:solidFill>
              <a:latin typeface="+mn-lt"/>
              <a:ea typeface="+mn-ea"/>
              <a:cs typeface="+mn-cs"/>
            </a:endParaRPr>
          </a:p>
          <a:p>
            <a:endParaRPr lang="pl-PL"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D7B24FE-57DF-FF46-96B6-ACE342584B9A}" type="slidenum">
              <a:rPr lang="en-US" smtClean="0"/>
              <a:t>36</a:t>
            </a:fld>
            <a:endParaRPr lang="en-US"/>
          </a:p>
        </p:txBody>
      </p:sp>
    </p:spTree>
    <p:extLst>
      <p:ext uri="{BB962C8B-B14F-4D97-AF65-F5344CB8AC3E}">
        <p14:creationId xmlns:p14="http://schemas.microsoft.com/office/powerpoint/2010/main" val="35460898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sz="1200" b="0" i="0" u="none" strike="noStrike" kern="1200" baseline="0" dirty="0" smtClean="0">
              <a:solidFill>
                <a:schemeClr val="tx1"/>
              </a:solidFill>
              <a:latin typeface="+mn-lt"/>
              <a:ea typeface="+mn-ea"/>
              <a:cs typeface="+mn-cs"/>
            </a:endParaRPr>
          </a:p>
          <a:p>
            <a:r>
              <a:rPr lang="pl-PL" sz="1200" b="1" i="0" u="none" strike="noStrike" kern="1200" baseline="0" dirty="0" smtClean="0">
                <a:solidFill>
                  <a:schemeClr val="tx1"/>
                </a:solidFill>
                <a:latin typeface="+mn-lt"/>
                <a:ea typeface="+mn-ea"/>
                <a:cs typeface="+mn-cs"/>
              </a:rPr>
              <a:t>TALK TRACK:</a:t>
            </a:r>
          </a:p>
          <a:p>
            <a:endParaRPr lang="pl-PL"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hybris Cache is part of the hybris persistence layer and reduces</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amount of database queries. Besides the overall lean and</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efficient architecture, it is another reason why hybris has greater</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performance per single server node than our competitors. The persistence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cache transparently caches search results and business</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objects in memory. The hybris Cache can be split into multiple regions</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and the exact business objects that are allowed to be cached</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for each region can be specified.</a:t>
            </a:r>
            <a:endParaRPr lang="pl-PL" sz="1200" b="0" i="0" u="none" strike="noStrike" kern="1200" baseline="0" dirty="0" smtClean="0">
              <a:solidFill>
                <a:schemeClr val="tx1"/>
              </a:solidFill>
              <a:latin typeface="+mn-lt"/>
              <a:ea typeface="+mn-ea"/>
              <a:cs typeface="+mn-cs"/>
            </a:endParaRPr>
          </a:p>
          <a:p>
            <a:endParaRPr lang="pl-PL"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This allows our partners to fine-tune a running system and to make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sure that certain business objects are cached for a longer time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while other objects will be removed more quickly due to a limited</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cache size. The eviction strategies that we support include least</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recently used (LRU), least frequently used (LFU) and first in first out</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(FIFO). The default cache implementation is using the open source</a:t>
            </a:r>
            <a:r>
              <a:rPr lang="pl-PL"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Ehcache</a:t>
            </a:r>
            <a:r>
              <a:rPr lang="en-US" sz="1200" b="0" i="0" u="none" strike="noStrike" kern="1200" baseline="0" dirty="0" smtClean="0">
                <a:solidFill>
                  <a:schemeClr val="tx1"/>
                </a:solidFill>
                <a:latin typeface="+mn-lt"/>
                <a:ea typeface="+mn-ea"/>
                <a:cs typeface="+mn-cs"/>
              </a:rPr>
              <a:t> project.</a:t>
            </a:r>
            <a:endParaRPr lang="pl-PL" sz="1200" b="0" i="0" u="none" strike="noStrike" kern="1200" baseline="0" dirty="0" smtClean="0">
              <a:solidFill>
                <a:schemeClr val="tx1"/>
              </a:solidFill>
              <a:latin typeface="+mn-lt"/>
              <a:ea typeface="+mn-ea"/>
              <a:cs typeface="+mn-cs"/>
            </a:endParaRPr>
          </a:p>
          <a:p>
            <a:endParaRPr lang="pl-PL" dirty="0" smtClean="0"/>
          </a:p>
          <a:p>
            <a:endParaRPr lang="en-US" dirty="0"/>
          </a:p>
        </p:txBody>
      </p:sp>
      <p:sp>
        <p:nvSpPr>
          <p:cNvPr id="4" name="Slide Number Placeholder 3"/>
          <p:cNvSpPr>
            <a:spLocks noGrp="1"/>
          </p:cNvSpPr>
          <p:nvPr>
            <p:ph type="sldNum" sz="quarter" idx="10"/>
          </p:nvPr>
        </p:nvSpPr>
        <p:spPr/>
        <p:txBody>
          <a:bodyPr/>
          <a:lstStyle/>
          <a:p>
            <a:fld id="{ED7B24FE-57DF-FF46-96B6-ACE342584B9A}" type="slidenum">
              <a:rPr lang="en-US" smtClean="0"/>
              <a:t>37</a:t>
            </a:fld>
            <a:endParaRPr lang="en-US"/>
          </a:p>
        </p:txBody>
      </p:sp>
    </p:spTree>
    <p:extLst>
      <p:ext uri="{BB962C8B-B14F-4D97-AF65-F5344CB8AC3E}">
        <p14:creationId xmlns:p14="http://schemas.microsoft.com/office/powerpoint/2010/main" val="13775485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smtClean="0"/>
          </a:p>
          <a:p>
            <a:r>
              <a:rPr lang="pl-PL" b="1" dirty="0" smtClean="0"/>
              <a:t>TALK TRACK: [on the </a:t>
            </a:r>
            <a:r>
              <a:rPr lang="pl-PL" b="1" dirty="0" err="1" smtClean="0"/>
              <a:t>left</a:t>
            </a:r>
            <a:r>
              <a:rPr lang="pl-PL" b="1" dirty="0" smtClean="0"/>
              <a:t> – </a:t>
            </a:r>
            <a:r>
              <a:rPr lang="pl-PL" b="1" dirty="0" err="1" smtClean="0"/>
              <a:t>Oracle</a:t>
            </a:r>
            <a:r>
              <a:rPr lang="pl-PL" b="1" baseline="0" dirty="0" smtClean="0"/>
              <a:t> RAC, on the </a:t>
            </a:r>
            <a:r>
              <a:rPr lang="pl-PL" b="1" baseline="0" dirty="0" err="1" smtClean="0"/>
              <a:t>right</a:t>
            </a:r>
            <a:r>
              <a:rPr lang="pl-PL" b="1" baseline="0" dirty="0" smtClean="0"/>
              <a:t>, </a:t>
            </a:r>
            <a:r>
              <a:rPr lang="pl-PL" b="1" baseline="0" dirty="0" err="1" smtClean="0"/>
              <a:t>after</a:t>
            </a:r>
            <a:r>
              <a:rPr lang="pl-PL" b="1" baseline="0" dirty="0" smtClean="0"/>
              <a:t> [</a:t>
            </a:r>
            <a:r>
              <a:rPr lang="pl-PL" b="1" baseline="0" dirty="0" err="1" smtClean="0"/>
              <a:t>click</a:t>
            </a:r>
            <a:r>
              <a:rPr lang="pl-PL" b="1" baseline="0" dirty="0" smtClean="0"/>
              <a:t>] </a:t>
            </a:r>
            <a:r>
              <a:rPr lang="pl-PL" b="1" baseline="0" dirty="0" err="1" smtClean="0"/>
              <a:t>MySQL</a:t>
            </a:r>
            <a:r>
              <a:rPr lang="pl-PL" b="1" baseline="0" dirty="0" smtClean="0"/>
              <a:t>]</a:t>
            </a:r>
          </a:p>
          <a:p>
            <a:endParaRPr lang="pl-PL" b="1" baseline="0" dirty="0" smtClean="0"/>
          </a:p>
          <a:p>
            <a:r>
              <a:rPr lang="en-US" sz="1200" b="0" i="0" u="none" strike="noStrike" kern="1200" baseline="0" dirty="0" smtClean="0">
                <a:solidFill>
                  <a:schemeClr val="tx1"/>
                </a:solidFill>
                <a:latin typeface="+mn-lt"/>
                <a:ea typeface="+mn-ea"/>
                <a:cs typeface="+mn-cs"/>
              </a:rPr>
              <a:t>A common database setup is the </a:t>
            </a:r>
            <a:r>
              <a:rPr lang="pl-PL" sz="1200" b="0" i="0" u="none" strike="noStrike" kern="1200" baseline="0" dirty="0" smtClean="0">
                <a:solidFill>
                  <a:schemeClr val="tx1"/>
                </a:solidFill>
                <a:latin typeface="+mn-lt"/>
                <a:ea typeface="+mn-ea"/>
                <a:cs typeface="+mn-cs"/>
              </a:rPr>
              <a:t>[</a:t>
            </a:r>
            <a:r>
              <a:rPr lang="pl-PL" sz="1200" b="0" i="0" u="none" strike="noStrike" kern="1200" baseline="0" dirty="0" err="1" smtClean="0">
                <a:solidFill>
                  <a:schemeClr val="tx1"/>
                </a:solidFill>
                <a:latin typeface="+mn-lt"/>
                <a:ea typeface="+mn-ea"/>
                <a:cs typeface="+mn-cs"/>
              </a:rPr>
              <a:t>click</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Oracle Real Application Clusters</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(Oracle RAC). The JDBC URL that needs to be configured in hybris</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needs to include all RAC nodes that should be used. The Oracle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JDBC driver will then transparently distribute all database calls</a:t>
            </a:r>
            <a:r>
              <a:rPr lang="pl-PL" sz="1200" b="0" i="0" u="none" strike="noStrike" kern="1200" baseline="0" dirty="0" smtClean="0">
                <a:solidFill>
                  <a:schemeClr val="tx1"/>
                </a:solidFill>
                <a:latin typeface="+mn-lt"/>
                <a:ea typeface="+mn-ea"/>
                <a:cs typeface="+mn-cs"/>
              </a:rPr>
              <a:t>. </a:t>
            </a:r>
          </a:p>
          <a:p>
            <a:endParaRPr lang="pl-PL" sz="1200" b="0" i="0" u="none" strike="noStrike" kern="1200" baseline="0" dirty="0" smtClean="0">
              <a:solidFill>
                <a:schemeClr val="tx1"/>
              </a:solidFill>
              <a:latin typeface="+mn-lt"/>
              <a:ea typeface="+mn-ea"/>
              <a:cs typeface="+mn-cs"/>
            </a:endParaRPr>
          </a:p>
          <a:p>
            <a:r>
              <a:rPr lang="pl-PL" sz="1200" b="0" i="0" u="none" strike="noStrike" kern="1200" baseline="0" dirty="0" smtClean="0">
                <a:solidFill>
                  <a:schemeClr val="tx1"/>
                </a:solidFill>
                <a:latin typeface="+mn-lt"/>
                <a:ea typeface="+mn-ea"/>
                <a:cs typeface="+mn-cs"/>
              </a:rPr>
              <a:t>[</a:t>
            </a:r>
            <a:r>
              <a:rPr lang="pl-PL" sz="1200" b="0" i="0" u="none" strike="noStrike" kern="1200" baseline="0" dirty="0" err="1" smtClean="0">
                <a:solidFill>
                  <a:schemeClr val="tx1"/>
                </a:solidFill>
                <a:latin typeface="+mn-lt"/>
                <a:ea typeface="+mn-ea"/>
                <a:cs typeface="+mn-cs"/>
              </a:rPr>
              <a:t>click</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If multiple database instances are required and MySQL is chosen as</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DBMS, both MySQL and the hybris Platform need to be configured</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in a master/slave mode. The configuration, which can be enabled</a:t>
            </a:r>
          </a:p>
          <a:p>
            <a:r>
              <a:rPr lang="en-US" sz="1200" b="0" i="0" u="none" strike="noStrike" kern="1200" baseline="0" dirty="0" smtClean="0">
                <a:solidFill>
                  <a:schemeClr val="tx1"/>
                </a:solidFill>
                <a:latin typeface="+mn-lt"/>
                <a:ea typeface="+mn-ea"/>
                <a:cs typeface="+mn-cs"/>
              </a:rPr>
              <a:t>with a couple of lines in the hybris text-based configuration files, will</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make sure that all write operations will be delivered to the configured</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master database. The MySQL master will then propagate all changes</a:t>
            </a:r>
          </a:p>
          <a:p>
            <a:r>
              <a:rPr lang="en-US" sz="1200" b="0" i="0" u="none" strike="noStrike" kern="1200" baseline="0" dirty="0" smtClean="0">
                <a:solidFill>
                  <a:schemeClr val="tx1"/>
                </a:solidFill>
                <a:latin typeface="+mn-lt"/>
                <a:ea typeface="+mn-ea"/>
                <a:cs typeface="+mn-cs"/>
              </a:rPr>
              <a:t>to the slave databases. The slave databases are only used for read</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operations, which for a typical application is the majority of all operations.</a:t>
            </a:r>
            <a:r>
              <a:rPr lang="pl-PL" sz="1200" b="0" i="0" u="none" strike="noStrike" kern="1200" baseline="0" dirty="0" smtClean="0">
                <a:solidFill>
                  <a:schemeClr val="tx1"/>
                </a:solidFill>
                <a:latin typeface="+mn-lt"/>
                <a:ea typeface="+mn-ea"/>
                <a:cs typeface="+mn-cs"/>
              </a:rPr>
              <a:t> </a:t>
            </a:r>
            <a:endParaRPr lang="en-US" b="0" dirty="0"/>
          </a:p>
        </p:txBody>
      </p:sp>
      <p:sp>
        <p:nvSpPr>
          <p:cNvPr id="4" name="Slide Number Placeholder 3"/>
          <p:cNvSpPr>
            <a:spLocks noGrp="1"/>
          </p:cNvSpPr>
          <p:nvPr>
            <p:ph type="sldNum" sz="quarter" idx="10"/>
          </p:nvPr>
        </p:nvSpPr>
        <p:spPr/>
        <p:txBody>
          <a:bodyPr/>
          <a:lstStyle/>
          <a:p>
            <a:fld id="{ED7B24FE-57DF-FF46-96B6-ACE342584B9A}" type="slidenum">
              <a:rPr lang="en-US" smtClean="0"/>
              <a:t>38</a:t>
            </a:fld>
            <a:endParaRPr lang="en-US"/>
          </a:p>
        </p:txBody>
      </p:sp>
    </p:spTree>
    <p:extLst>
      <p:ext uri="{BB962C8B-B14F-4D97-AF65-F5344CB8AC3E}">
        <p14:creationId xmlns:p14="http://schemas.microsoft.com/office/powerpoint/2010/main" val="16260710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smtClean="0"/>
          </a:p>
          <a:p>
            <a:r>
              <a:rPr lang="pl-PL" b="1" dirty="0" smtClean="0"/>
              <a:t>TALK TRACK:</a:t>
            </a:r>
          </a:p>
          <a:p>
            <a:endParaRPr lang="pl-PL" dirty="0" smtClean="0"/>
          </a:p>
          <a:p>
            <a:r>
              <a:rPr lang="pl-PL" sz="1200" b="0" i="0" u="none" strike="noStrike" kern="1200" baseline="0" dirty="0" smtClean="0">
                <a:solidFill>
                  <a:schemeClr val="tx1"/>
                </a:solidFill>
                <a:latin typeface="+mn-lt"/>
                <a:ea typeface="+mn-ea"/>
                <a:cs typeface="+mn-cs"/>
              </a:rPr>
              <a:t>[</a:t>
            </a:r>
            <a:r>
              <a:rPr lang="pl-PL" sz="1200" b="0" i="0" u="none" strike="noStrike" kern="1200" baseline="0" dirty="0" err="1" smtClean="0">
                <a:solidFill>
                  <a:schemeClr val="tx1"/>
                </a:solidFill>
                <a:latin typeface="+mn-lt"/>
                <a:ea typeface="+mn-ea"/>
                <a:cs typeface="+mn-cs"/>
              </a:rPr>
              <a:t>click</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hybris installations can be configured for partial or full session</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failover. The result is that other cluster members will be able to serve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data in the event that the original cluster node fails. Partial session</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failover will use a persistent Cart business object. In case of a failover,</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cart and all associated business objects (cart content, user object,</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etc.) can be restored from the database and another cluster node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can serve the requests. </a:t>
            </a:r>
            <a:endParaRPr lang="pl-PL" sz="1200" b="0" i="0" u="none" strike="noStrike" kern="1200" baseline="0" dirty="0" smtClean="0">
              <a:solidFill>
                <a:schemeClr val="tx1"/>
              </a:solidFill>
              <a:latin typeface="+mn-lt"/>
              <a:ea typeface="+mn-ea"/>
              <a:cs typeface="+mn-cs"/>
            </a:endParaRPr>
          </a:p>
          <a:p>
            <a:endParaRPr lang="pl-PL" sz="1200" b="0" i="0" u="none" strike="noStrike" kern="1200" baseline="0" dirty="0" smtClean="0">
              <a:solidFill>
                <a:schemeClr val="tx1"/>
              </a:solidFill>
              <a:latin typeface="+mn-lt"/>
              <a:ea typeface="+mn-ea"/>
              <a:cs typeface="+mn-cs"/>
            </a:endParaRPr>
          </a:p>
          <a:p>
            <a:r>
              <a:rPr lang="pl-PL" sz="1200" b="0" i="0" u="none" strike="noStrike" kern="1200" baseline="0" dirty="0" smtClean="0">
                <a:solidFill>
                  <a:schemeClr val="tx1"/>
                </a:solidFill>
                <a:latin typeface="+mn-lt"/>
                <a:ea typeface="+mn-ea"/>
                <a:cs typeface="+mn-cs"/>
              </a:rPr>
              <a:t>[</a:t>
            </a:r>
            <a:r>
              <a:rPr lang="pl-PL" sz="1200" b="0" i="0" u="none" strike="noStrike" kern="1200" baseline="0" dirty="0" err="1" smtClean="0">
                <a:solidFill>
                  <a:schemeClr val="tx1"/>
                </a:solidFill>
                <a:latin typeface="+mn-lt"/>
                <a:ea typeface="+mn-ea"/>
                <a:cs typeface="+mn-cs"/>
              </a:rPr>
              <a:t>click</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It is unlikely, that this failover behavior will</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be recognized by the user, as other state such as the order progress</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cannot be stored in the database.</a:t>
            </a:r>
            <a:endParaRPr lang="pl-PL"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pl-PL" sz="1200" b="0" i="0" u="none" strike="noStrike" kern="1200" baseline="0" dirty="0" smtClean="0">
                <a:solidFill>
                  <a:schemeClr val="tx1"/>
                </a:solidFill>
                <a:latin typeface="+mn-lt"/>
                <a:ea typeface="+mn-ea"/>
                <a:cs typeface="+mn-cs"/>
              </a:rPr>
              <a:t>[</a:t>
            </a:r>
            <a:r>
              <a:rPr lang="pl-PL" sz="1200" b="0" i="0" u="none" strike="noStrike" kern="1200" baseline="0" dirty="0" err="1" smtClean="0">
                <a:solidFill>
                  <a:schemeClr val="tx1"/>
                </a:solidFill>
                <a:latin typeface="+mn-lt"/>
                <a:ea typeface="+mn-ea"/>
                <a:cs typeface="+mn-cs"/>
              </a:rPr>
              <a:t>click</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To achieve full session failover, Oracle Coherence or Tomcat Session</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replication must be used. For instance, Oracle Coherence will</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distribute all session information to the other nodes so that another</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node can fully take over after a failover. While this represents the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best behavior possible, it means additional hardware requirements</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(memory) and cost (license cost).</a:t>
            </a:r>
            <a:endParaRPr lang="en-US" dirty="0"/>
          </a:p>
        </p:txBody>
      </p:sp>
      <p:sp>
        <p:nvSpPr>
          <p:cNvPr id="4" name="Slide Number Placeholder 3"/>
          <p:cNvSpPr>
            <a:spLocks noGrp="1"/>
          </p:cNvSpPr>
          <p:nvPr>
            <p:ph type="sldNum" sz="quarter" idx="10"/>
          </p:nvPr>
        </p:nvSpPr>
        <p:spPr/>
        <p:txBody>
          <a:bodyPr/>
          <a:lstStyle/>
          <a:p>
            <a:fld id="{ED7B24FE-57DF-FF46-96B6-ACE342584B9A}" type="slidenum">
              <a:rPr lang="en-US" smtClean="0"/>
              <a:t>39</a:t>
            </a:fld>
            <a:endParaRPr lang="en-US"/>
          </a:p>
        </p:txBody>
      </p:sp>
    </p:spTree>
    <p:extLst>
      <p:ext uri="{BB962C8B-B14F-4D97-AF65-F5344CB8AC3E}">
        <p14:creationId xmlns:p14="http://schemas.microsoft.com/office/powerpoint/2010/main" val="1114068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sz="1200" b="1" i="0" u="none" strike="noStrike" kern="1200" baseline="0" dirty="0" smtClean="0">
              <a:solidFill>
                <a:schemeClr val="tx1"/>
              </a:solidFill>
              <a:latin typeface="+mn-lt"/>
              <a:ea typeface="+mn-ea"/>
              <a:cs typeface="+mn-cs"/>
            </a:endParaRPr>
          </a:p>
          <a:p>
            <a:r>
              <a:rPr lang="pl-PL" sz="1200" b="1" i="0" u="none" strike="noStrike" kern="1200" baseline="0" dirty="0" smtClean="0">
                <a:solidFill>
                  <a:schemeClr val="tx1"/>
                </a:solidFill>
                <a:latin typeface="+mn-lt"/>
                <a:ea typeface="+mn-ea"/>
                <a:cs typeface="+mn-cs"/>
              </a:rPr>
              <a:t>TALK TRACK:</a:t>
            </a:r>
          </a:p>
          <a:p>
            <a:endParaRPr lang="pl-PL" sz="1200" b="0" i="0" u="none" strike="noStrike" kern="1200" baseline="0" dirty="0" smtClean="0">
              <a:solidFill>
                <a:schemeClr val="tx1"/>
              </a:solidFill>
              <a:latin typeface="+mn-lt"/>
              <a:ea typeface="+mn-ea"/>
              <a:cs typeface="+mn-cs"/>
            </a:endParaRPr>
          </a:p>
          <a:p>
            <a:r>
              <a:rPr lang="pl-PL" sz="1200" b="0" i="0" u="none" strike="noStrike" kern="1200" baseline="0" dirty="0" smtClean="0">
                <a:solidFill>
                  <a:schemeClr val="tx1"/>
                </a:solidFill>
                <a:latin typeface="+mn-lt"/>
                <a:ea typeface="+mn-ea"/>
                <a:cs typeface="+mn-cs"/>
              </a:rPr>
              <a:t>1) </a:t>
            </a:r>
            <a:r>
              <a:rPr lang="en-US" sz="1200" b="0" i="0" u="none" strike="noStrike" kern="1200" baseline="0" dirty="0" smtClean="0">
                <a:solidFill>
                  <a:schemeClr val="tx1"/>
                </a:solidFill>
                <a:latin typeface="+mn-lt"/>
                <a:ea typeface="+mn-ea"/>
                <a:cs typeface="+mn-cs"/>
              </a:rPr>
              <a:t>The execution environment for the hybris Platform is a </a:t>
            </a:r>
            <a:r>
              <a:rPr lang="en-US" sz="1200" b="1" i="0" u="none" strike="noStrike" kern="1200" baseline="0" dirty="0" smtClean="0">
                <a:solidFill>
                  <a:schemeClr val="tx1"/>
                </a:solidFill>
                <a:latin typeface="+mn-lt"/>
                <a:ea typeface="+mn-ea"/>
                <a:cs typeface="+mn-cs"/>
              </a:rPr>
              <a:t>Java</a:t>
            </a:r>
            <a:r>
              <a:rPr lang="pl-PL" sz="1200" b="1"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EE Servlet Container</a:t>
            </a:r>
            <a:r>
              <a:rPr lang="en-US" sz="1200" b="0" i="0" u="none" strike="noStrike" kern="1200" baseline="0" dirty="0" smtClean="0">
                <a:solidFill>
                  <a:schemeClr val="tx1"/>
                </a:solidFill>
                <a:latin typeface="+mn-lt"/>
                <a:ea typeface="+mn-ea"/>
                <a:cs typeface="+mn-cs"/>
              </a:rPr>
              <a:t>, for example Tomcat or VMware vFabric</a:t>
            </a:r>
            <a:r>
              <a:rPr lang="pl-PL"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tcServer</a:t>
            </a:r>
            <a:r>
              <a:rPr lang="en-US" sz="1200" b="0" i="0" u="none" strike="noStrike" kern="1200" baseline="0" dirty="0" smtClean="0">
                <a:solidFill>
                  <a:schemeClr val="tx1"/>
                </a:solidFill>
                <a:latin typeface="+mn-lt"/>
                <a:ea typeface="+mn-ea"/>
                <a:cs typeface="+mn-cs"/>
              </a:rPr>
              <a:t>, which is also based on Tomcat but provides</a:t>
            </a:r>
          </a:p>
          <a:p>
            <a:r>
              <a:rPr lang="en-US" sz="1200" b="0" i="0" u="none" strike="noStrike" kern="1200" baseline="0" dirty="0" smtClean="0">
                <a:solidFill>
                  <a:schemeClr val="tx1"/>
                </a:solidFill>
                <a:latin typeface="+mn-lt"/>
                <a:ea typeface="+mn-ea"/>
                <a:cs typeface="+mn-cs"/>
              </a:rPr>
              <a:t>commercial support. </a:t>
            </a:r>
            <a:r>
              <a:rPr lang="pl-PL" sz="1200" b="0" i="0" u="none" strike="noStrike" kern="1200" baseline="0" dirty="0" smtClean="0">
                <a:solidFill>
                  <a:schemeClr val="tx1"/>
                </a:solidFill>
                <a:latin typeface="+mn-lt"/>
                <a:ea typeface="+mn-ea"/>
                <a:cs typeface="+mn-cs"/>
              </a:rPr>
              <a:t>[</a:t>
            </a:r>
            <a:r>
              <a:rPr lang="pl-PL" sz="1200" b="0" i="0" u="none" strike="noStrike" kern="1200" baseline="0" dirty="0" err="1" smtClean="0">
                <a:solidFill>
                  <a:schemeClr val="tx1"/>
                </a:solidFill>
                <a:latin typeface="+mn-lt"/>
                <a:ea typeface="+mn-ea"/>
                <a:cs typeface="+mn-cs"/>
              </a:rPr>
              <a:t>click</a:t>
            </a:r>
            <a:r>
              <a:rPr lang="pl-PL" sz="1200" b="0" i="0" u="none" strike="noStrike" kern="1200" baseline="0" dirty="0" smtClean="0">
                <a:solidFill>
                  <a:schemeClr val="tx1"/>
                </a:solidFill>
                <a:latin typeface="+mn-lt"/>
                <a:ea typeface="+mn-ea"/>
                <a:cs typeface="+mn-cs"/>
              </a:rPr>
              <a:t>, </a:t>
            </a:r>
            <a:r>
              <a:rPr lang="pl-PL" sz="1200" b="0" i="0" u="none" strike="noStrike" kern="1200" baseline="0" dirty="0" err="1" smtClean="0">
                <a:solidFill>
                  <a:schemeClr val="tx1"/>
                </a:solidFill>
                <a:latin typeface="+mn-lt"/>
                <a:ea typeface="+mn-ea"/>
                <a:cs typeface="+mn-cs"/>
              </a:rPr>
              <a:t>wait</a:t>
            </a:r>
            <a:r>
              <a:rPr lang="pl-PL" sz="1200" b="0" i="0" u="none" strike="noStrike" kern="1200" baseline="0" dirty="0" smtClean="0">
                <a:solidFill>
                  <a:schemeClr val="tx1"/>
                </a:solidFill>
                <a:latin typeface="+mn-lt"/>
                <a:ea typeface="+mn-ea"/>
                <a:cs typeface="+mn-cs"/>
              </a:rPr>
              <a:t> for JAVA EE to show </a:t>
            </a:r>
            <a:r>
              <a:rPr lang="pl-PL" sz="1200" b="0" i="0" u="none" strike="noStrike" kern="1200" baseline="0" dirty="0" err="1" smtClean="0">
                <a:solidFill>
                  <a:schemeClr val="tx1"/>
                </a:solidFill>
                <a:latin typeface="+mn-lt"/>
                <a:ea typeface="+mn-ea"/>
                <a:cs typeface="+mn-cs"/>
              </a:rPr>
              <a:t>up</a:t>
            </a:r>
            <a:r>
              <a:rPr lang="pl-PL" sz="1200" b="0" i="0" u="none" strike="noStrike" kern="1200" baseline="0" dirty="0" smtClean="0">
                <a:solidFill>
                  <a:schemeClr val="tx1"/>
                </a:solidFill>
                <a:latin typeface="+mn-lt"/>
                <a:ea typeface="+mn-ea"/>
                <a:cs typeface="+mn-cs"/>
              </a:rPr>
              <a:t>]</a:t>
            </a:r>
          </a:p>
          <a:p>
            <a:endParaRPr lang="pl-PL" sz="1200" b="0" i="0" u="none" strike="noStrike" kern="1200" baseline="0" dirty="0" smtClean="0">
              <a:solidFill>
                <a:schemeClr val="tx1"/>
              </a:solidFill>
              <a:latin typeface="+mn-lt"/>
              <a:ea typeface="+mn-ea"/>
              <a:cs typeface="+mn-cs"/>
            </a:endParaRPr>
          </a:p>
          <a:p>
            <a:r>
              <a:rPr lang="pl-PL" sz="1200" b="0" i="0" u="none" strike="noStrike" kern="1200" baseline="0" dirty="0" smtClean="0">
                <a:solidFill>
                  <a:schemeClr val="tx1"/>
                </a:solidFill>
                <a:latin typeface="+mn-lt"/>
                <a:ea typeface="+mn-ea"/>
                <a:cs typeface="+mn-cs"/>
              </a:rPr>
              <a:t>2) </a:t>
            </a:r>
            <a:r>
              <a:rPr lang="en-US" sz="1200" b="0" i="0" u="none" strike="noStrike" kern="1200" baseline="0" dirty="0" smtClean="0">
                <a:solidFill>
                  <a:schemeClr val="tx1"/>
                </a:solidFill>
                <a:latin typeface="+mn-lt"/>
                <a:ea typeface="+mn-ea"/>
                <a:cs typeface="+mn-cs"/>
              </a:rPr>
              <a:t>The </a:t>
            </a:r>
            <a:r>
              <a:rPr lang="pl-PL" sz="1200" b="0" i="0" u="none" strike="noStrike" kern="1200" baseline="0" dirty="0" smtClean="0">
                <a:solidFill>
                  <a:schemeClr val="tx1"/>
                </a:solidFill>
                <a:latin typeface="+mn-lt"/>
                <a:ea typeface="+mn-ea"/>
                <a:cs typeface="+mn-cs"/>
              </a:rPr>
              <a:t>hybris P</a:t>
            </a:r>
            <a:r>
              <a:rPr lang="en-US" sz="1200" b="0" i="0" u="none" strike="noStrike" kern="1200" baseline="0" dirty="0" err="1" smtClean="0">
                <a:solidFill>
                  <a:schemeClr val="tx1"/>
                </a:solidFill>
                <a:latin typeface="+mn-lt"/>
                <a:ea typeface="+mn-ea"/>
                <a:cs typeface="+mn-cs"/>
              </a:rPr>
              <a:t>latform</a:t>
            </a:r>
            <a:r>
              <a:rPr lang="en-US" sz="1200" b="0" i="0" u="none" strike="noStrike" kern="1200" baseline="0" dirty="0" smtClean="0">
                <a:solidFill>
                  <a:schemeClr val="tx1"/>
                </a:solidFill>
                <a:latin typeface="+mn-lt"/>
                <a:ea typeface="+mn-ea"/>
                <a:cs typeface="+mn-cs"/>
              </a:rPr>
              <a:t> and all extensions to it are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running within the </a:t>
            </a:r>
            <a:r>
              <a:rPr lang="en-US" sz="1200" b="1" i="0" u="none" strike="noStrike" kern="1200" baseline="0" dirty="0" smtClean="0">
                <a:solidFill>
                  <a:schemeClr val="tx1"/>
                </a:solidFill>
                <a:latin typeface="+mn-lt"/>
                <a:ea typeface="+mn-ea"/>
                <a:cs typeface="+mn-cs"/>
              </a:rPr>
              <a:t>Spring</a:t>
            </a:r>
            <a:r>
              <a:rPr lang="en-US" sz="1200" b="0" i="0" u="none" strike="noStrike" kern="1200" baseline="0" dirty="0" smtClean="0">
                <a:solidFill>
                  <a:schemeClr val="tx1"/>
                </a:solidFill>
                <a:latin typeface="+mn-lt"/>
                <a:ea typeface="+mn-ea"/>
                <a:cs typeface="+mn-cs"/>
              </a:rPr>
              <a:t> environment, which allows easy wiring</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and configuration of each component.</a:t>
            </a:r>
            <a:endParaRPr lang="pl-PL" sz="1200" b="0" i="0" u="none" strike="noStrike" kern="1200" baseline="0" dirty="0" smtClean="0">
              <a:solidFill>
                <a:schemeClr val="tx1"/>
              </a:solidFill>
              <a:latin typeface="+mn-lt"/>
              <a:ea typeface="+mn-ea"/>
              <a:cs typeface="+mn-cs"/>
            </a:endParaRPr>
          </a:p>
          <a:p>
            <a:endParaRPr lang="pl-PL" sz="1200" b="0" i="0" u="none" strike="noStrike" kern="1200" baseline="0" dirty="0" smtClean="0">
              <a:solidFill>
                <a:schemeClr val="tx1"/>
              </a:solidFill>
              <a:latin typeface="+mn-lt"/>
              <a:ea typeface="+mn-ea"/>
              <a:cs typeface="+mn-cs"/>
            </a:endParaRPr>
          </a:p>
          <a:p>
            <a:r>
              <a:rPr lang="pl-PL" sz="1200" b="0" i="0" u="none" strike="noStrike" kern="1200" baseline="0" dirty="0" smtClean="0">
                <a:solidFill>
                  <a:schemeClr val="tx1"/>
                </a:solidFill>
                <a:latin typeface="+mn-lt"/>
                <a:ea typeface="+mn-ea"/>
                <a:cs typeface="+mn-cs"/>
              </a:rPr>
              <a:t>3) </a:t>
            </a:r>
            <a:r>
              <a:rPr lang="pl-PL" sz="1200" b="1" i="0" u="none" strike="noStrike" kern="1200" baseline="0" dirty="0" smtClean="0">
                <a:solidFill>
                  <a:schemeClr val="tx1"/>
                </a:solidFill>
                <a:latin typeface="+mn-lt"/>
                <a:ea typeface="+mn-ea"/>
                <a:cs typeface="+mn-cs"/>
              </a:rPr>
              <a:t>P</a:t>
            </a:r>
            <a:r>
              <a:rPr lang="en-US" sz="1200" b="1" i="0" u="none" strike="noStrike" kern="1200" baseline="0" dirty="0" err="1" smtClean="0">
                <a:solidFill>
                  <a:schemeClr val="tx1"/>
                </a:solidFill>
                <a:latin typeface="+mn-lt"/>
                <a:ea typeface="+mn-ea"/>
                <a:cs typeface="+mn-cs"/>
              </a:rPr>
              <a:t>rovides</a:t>
            </a:r>
            <a:r>
              <a:rPr lang="en-US" sz="1200" b="1" i="0" u="none" strike="noStrike" kern="1200" baseline="0" dirty="0" smtClean="0">
                <a:solidFill>
                  <a:schemeClr val="tx1"/>
                </a:solidFill>
                <a:latin typeface="+mn-lt"/>
                <a:ea typeface="+mn-ea"/>
                <a:cs typeface="+mn-cs"/>
              </a:rPr>
              <a:t> generic</a:t>
            </a:r>
            <a:r>
              <a:rPr lang="pl-PL" sz="1200" b="1"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logic </a:t>
            </a:r>
            <a:r>
              <a:rPr lang="en-US" sz="1200" b="0" i="0" u="none" strike="noStrike" kern="1200" baseline="0" dirty="0" smtClean="0">
                <a:solidFill>
                  <a:schemeClr val="tx1"/>
                </a:solidFill>
                <a:latin typeface="+mn-lt"/>
                <a:ea typeface="+mn-ea"/>
                <a:cs typeface="+mn-cs"/>
              </a:rPr>
              <a:t>such as security, caching, clustering and persistence.</a:t>
            </a:r>
            <a:r>
              <a:rPr lang="pl-PL" sz="1200" b="0" i="0" u="none" strike="noStrike" kern="1200" baseline="0" dirty="0" smtClean="0">
                <a:solidFill>
                  <a:schemeClr val="tx1"/>
                </a:solidFill>
                <a:latin typeface="+mn-lt"/>
                <a:ea typeface="+mn-ea"/>
                <a:cs typeface="+mn-cs"/>
              </a:rPr>
              <a:t> </a:t>
            </a:r>
          </a:p>
          <a:p>
            <a:endParaRPr lang="pl-PL" sz="1200" b="0" i="0" u="none" strike="noStrike" kern="1200" baseline="0" dirty="0" smtClean="0">
              <a:solidFill>
                <a:schemeClr val="tx1"/>
              </a:solidFill>
              <a:latin typeface="+mn-lt"/>
              <a:ea typeface="+mn-ea"/>
              <a:cs typeface="+mn-cs"/>
            </a:endParaRPr>
          </a:p>
          <a:p>
            <a:endParaRPr lang="pl-PL"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D7B24FE-57DF-FF46-96B6-ACE342584B9A}" type="slidenum">
              <a:rPr lang="en-US" smtClean="0"/>
              <a:t>4</a:t>
            </a:fld>
            <a:endParaRPr lang="en-US"/>
          </a:p>
        </p:txBody>
      </p:sp>
    </p:spTree>
    <p:extLst>
      <p:ext uri="{BB962C8B-B14F-4D97-AF65-F5344CB8AC3E}">
        <p14:creationId xmlns:p14="http://schemas.microsoft.com/office/powerpoint/2010/main" val="19284450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smtClean="0"/>
          </a:p>
          <a:p>
            <a:r>
              <a:rPr lang="pl-PL" b="1" dirty="0" smtClean="0"/>
              <a:t>TALK TRACK:</a:t>
            </a:r>
          </a:p>
          <a:p>
            <a:endParaRPr lang="pl-PL" dirty="0" smtClean="0"/>
          </a:p>
          <a:p>
            <a:r>
              <a:rPr lang="en-US" sz="1200" b="0" i="0" u="none" strike="noStrike" kern="1200" baseline="0" dirty="0" smtClean="0">
                <a:solidFill>
                  <a:schemeClr val="tx1"/>
                </a:solidFill>
                <a:latin typeface="+mn-lt"/>
                <a:ea typeface="+mn-ea"/>
                <a:cs typeface="+mn-cs"/>
              </a:rPr>
              <a:t>With the emergence and wide-scale adoption of infrastructure virtualization,</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hybris has ensured that its solutions are fully compatible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with this paradigm, and includes for example tests against </a:t>
            </a:r>
            <a:r>
              <a:rPr lang="en-US" sz="1200" b="0" i="0" u="none" strike="noStrike" kern="1200" baseline="0" dirty="0" err="1" smtClean="0">
                <a:solidFill>
                  <a:schemeClr val="tx1"/>
                </a:solidFill>
                <a:latin typeface="+mn-lt"/>
                <a:ea typeface="+mn-ea"/>
                <a:cs typeface="+mn-cs"/>
              </a:rPr>
              <a:t>Vmware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and Microsoft </a:t>
            </a:r>
            <a:r>
              <a:rPr lang="en-US" sz="1200" b="0" i="0" u="none" strike="noStrike" kern="1200" baseline="0" dirty="0" err="1" smtClean="0">
                <a:solidFill>
                  <a:schemeClr val="tx1"/>
                </a:solidFill>
                <a:latin typeface="+mn-lt"/>
                <a:ea typeface="+mn-ea"/>
                <a:cs typeface="+mn-cs"/>
              </a:rPr>
              <a:t>HyperV</a:t>
            </a:r>
            <a:r>
              <a:rPr lang="en-US" sz="1200" b="0" i="0" u="none" strike="noStrike" kern="1200" baseline="0" dirty="0" smtClean="0">
                <a:solidFill>
                  <a:schemeClr val="tx1"/>
                </a:solidFill>
                <a:latin typeface="+mn-lt"/>
                <a:ea typeface="+mn-ea"/>
                <a:cs typeface="+mn-cs"/>
              </a:rPr>
              <a:t> in its continuous integration test suites.</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By moving one’s infrastructure from real hardware to a virtual infrastructure,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partners can change infrastructure within minutes rather</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than days or weeks. This proves invaluable for running and testing</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hybris in differing topologies quickly and flexibly.</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hybris is actively testing and supporting the VMware (vSphere 5) and</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Microsoft Hyper-V (2008 R2) virtualization environments. Based on</a:t>
            </a:r>
          </a:p>
          <a:p>
            <a:r>
              <a:rPr lang="en-US" sz="1200" b="0" i="0" u="none" strike="noStrike" kern="1200" baseline="0" dirty="0" smtClean="0">
                <a:solidFill>
                  <a:schemeClr val="tx1"/>
                </a:solidFill>
                <a:latin typeface="+mn-lt"/>
                <a:ea typeface="+mn-ea"/>
                <a:cs typeface="+mn-cs"/>
              </a:rPr>
              <a:t>our load tests, we recommend to use VMware, which results in ~10%</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overhead.</a:t>
            </a:r>
            <a:endParaRPr lang="en-US" dirty="0"/>
          </a:p>
        </p:txBody>
      </p:sp>
      <p:sp>
        <p:nvSpPr>
          <p:cNvPr id="4" name="Slide Number Placeholder 3"/>
          <p:cNvSpPr>
            <a:spLocks noGrp="1"/>
          </p:cNvSpPr>
          <p:nvPr>
            <p:ph type="sldNum" sz="quarter" idx="10"/>
          </p:nvPr>
        </p:nvSpPr>
        <p:spPr/>
        <p:txBody>
          <a:bodyPr/>
          <a:lstStyle/>
          <a:p>
            <a:fld id="{ED7B24FE-57DF-FF46-96B6-ACE342584B9A}" type="slidenum">
              <a:rPr lang="en-US" smtClean="0"/>
              <a:t>40</a:t>
            </a:fld>
            <a:endParaRPr lang="en-US"/>
          </a:p>
        </p:txBody>
      </p:sp>
    </p:spTree>
    <p:extLst>
      <p:ext uri="{BB962C8B-B14F-4D97-AF65-F5344CB8AC3E}">
        <p14:creationId xmlns:p14="http://schemas.microsoft.com/office/powerpoint/2010/main" val="33252264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smtClean="0"/>
          </a:p>
          <a:p>
            <a:r>
              <a:rPr lang="pl-PL" b="1" dirty="0" smtClean="0"/>
              <a:t>TALK</a:t>
            </a:r>
            <a:r>
              <a:rPr lang="pl-PL" b="1" baseline="0" dirty="0" smtClean="0"/>
              <a:t> TRACK:</a:t>
            </a:r>
            <a:br>
              <a:rPr lang="pl-PL" b="1" baseline="0" dirty="0" smtClean="0"/>
            </a:br>
            <a:r>
              <a:rPr lang="pl-PL" baseline="0" dirty="0" smtClean="0"/>
              <a:t/>
            </a:r>
            <a:br>
              <a:rPr lang="pl-PL" baseline="0" dirty="0" smtClean="0"/>
            </a:br>
            <a:r>
              <a:rPr lang="en-US" sz="1200" b="0" i="0" u="none" strike="noStrike" kern="1200" baseline="0" dirty="0" smtClean="0">
                <a:solidFill>
                  <a:schemeClr val="tx1"/>
                </a:solidFill>
                <a:latin typeface="+mn-lt"/>
                <a:ea typeface="+mn-ea"/>
                <a:cs typeface="+mn-cs"/>
              </a:rPr>
              <a:t>Critical areas of hybris software are carefully designed to enable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full use of multi core systems. For example catalog synchronization</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or data import via the </a:t>
            </a:r>
            <a:r>
              <a:rPr lang="en-US" sz="1200" b="0" i="0" u="none" strike="noStrike" kern="1200" baseline="0" dirty="0" err="1" smtClean="0">
                <a:solidFill>
                  <a:schemeClr val="tx1"/>
                </a:solidFill>
                <a:latin typeface="+mn-lt"/>
                <a:ea typeface="+mn-ea"/>
                <a:cs typeface="+mn-cs"/>
              </a:rPr>
              <a:t>ImpEx</a:t>
            </a:r>
            <a:r>
              <a:rPr lang="en-US" sz="1200" b="0" i="0" u="none" strike="noStrike" kern="1200" baseline="0" dirty="0" smtClean="0">
                <a:solidFill>
                  <a:schemeClr val="tx1"/>
                </a:solidFill>
                <a:latin typeface="+mn-lt"/>
                <a:ea typeface="+mn-ea"/>
                <a:cs typeface="+mn-cs"/>
              </a:rPr>
              <a:t> engine will automatically be run</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multithreaded. Multithreading is completely transparent to the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developer or system integrator. We have optimized and tested our</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software to take best advantage of modern multi core CPUs.</a:t>
            </a:r>
            <a:endParaRPr lang="en-US" dirty="0"/>
          </a:p>
        </p:txBody>
      </p:sp>
      <p:sp>
        <p:nvSpPr>
          <p:cNvPr id="4" name="Slide Number Placeholder 3"/>
          <p:cNvSpPr>
            <a:spLocks noGrp="1"/>
          </p:cNvSpPr>
          <p:nvPr>
            <p:ph type="sldNum" sz="quarter" idx="10"/>
          </p:nvPr>
        </p:nvSpPr>
        <p:spPr/>
        <p:txBody>
          <a:bodyPr/>
          <a:lstStyle/>
          <a:p>
            <a:fld id="{ED7B24FE-57DF-FF46-96B6-ACE342584B9A}" type="slidenum">
              <a:rPr lang="en-US" smtClean="0"/>
              <a:t>41</a:t>
            </a:fld>
            <a:endParaRPr lang="en-US"/>
          </a:p>
        </p:txBody>
      </p:sp>
    </p:spTree>
    <p:extLst>
      <p:ext uri="{BB962C8B-B14F-4D97-AF65-F5344CB8AC3E}">
        <p14:creationId xmlns:p14="http://schemas.microsoft.com/office/powerpoint/2010/main" val="19123350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smtClean="0"/>
          </a:p>
          <a:p>
            <a:r>
              <a:rPr lang="pl-PL" b="1" dirty="0" smtClean="0"/>
              <a:t>TALK TRACK:</a:t>
            </a:r>
          </a:p>
          <a:p>
            <a:endParaRPr lang="pl-PL" dirty="0" smtClean="0"/>
          </a:p>
          <a:p>
            <a:r>
              <a:rPr lang="en-US" sz="1200" b="0" i="0" u="none" strike="noStrike" kern="1200" baseline="0" dirty="0" smtClean="0">
                <a:solidFill>
                  <a:schemeClr val="tx1"/>
                </a:solidFill>
                <a:latin typeface="+mn-lt"/>
                <a:ea typeface="+mn-ea"/>
                <a:cs typeface="+mn-cs"/>
              </a:rPr>
              <a:t>To monitor a running system, hybris supports JMX (Java Management</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Extensions) and exposes several beans by default.</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This includes beans to monitor the cache, running </a:t>
            </a:r>
            <a:r>
              <a:rPr lang="en-US" sz="1200" b="0" i="0" u="none" strike="noStrike" kern="1200" baseline="0" dirty="0" err="1" smtClean="0">
                <a:solidFill>
                  <a:schemeClr val="tx1"/>
                </a:solidFill>
                <a:latin typeface="+mn-lt"/>
                <a:ea typeface="+mn-ea"/>
                <a:cs typeface="+mn-cs"/>
              </a:rPr>
              <a:t>cron</a:t>
            </a:r>
            <a:r>
              <a:rPr lang="en-US" sz="1200" b="0" i="0" u="none" strike="noStrike" kern="1200" baseline="0" dirty="0" smtClean="0">
                <a:solidFill>
                  <a:schemeClr val="tx1"/>
                </a:solidFill>
                <a:latin typeface="+mn-lt"/>
                <a:ea typeface="+mn-ea"/>
                <a:cs typeface="+mn-cs"/>
              </a:rPr>
              <a:t> jobs, data</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sources and sessions. You can use any standard JMX client such</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as the Oracle </a:t>
            </a:r>
            <a:r>
              <a:rPr lang="en-US" sz="1200" b="0" i="0" u="none" strike="noStrike" kern="1200" baseline="0" dirty="0" err="1" smtClean="0">
                <a:solidFill>
                  <a:schemeClr val="tx1"/>
                </a:solidFill>
                <a:latin typeface="+mn-lt"/>
                <a:ea typeface="+mn-ea"/>
                <a:cs typeface="+mn-cs"/>
              </a:rPr>
              <a:t>JConsole</a:t>
            </a:r>
            <a:r>
              <a:rPr lang="en-US" sz="1200" b="0" i="0" u="none" strike="noStrike" kern="1200" baseline="0" dirty="0" smtClean="0">
                <a:solidFill>
                  <a:schemeClr val="tx1"/>
                </a:solidFill>
                <a:latin typeface="+mn-lt"/>
                <a:ea typeface="+mn-ea"/>
                <a:cs typeface="+mn-cs"/>
              </a:rPr>
              <a:t> to monitor the system.</a:t>
            </a:r>
            <a:r>
              <a:rPr lang="pl-PL" sz="1200" b="0" i="0" u="none" strike="noStrike" kern="1200" baseline="0" dirty="0" smtClean="0">
                <a:solidFill>
                  <a:schemeClr val="tx1"/>
                </a:solidFill>
                <a:latin typeface="+mn-lt"/>
                <a:ea typeface="+mn-ea"/>
                <a:cs typeface="+mn-cs"/>
              </a:rPr>
              <a:t> </a:t>
            </a:r>
          </a:p>
          <a:p>
            <a:endParaRPr lang="pl-PL"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Besides supporting JMX, we also recommend to use </a:t>
            </a:r>
            <a:r>
              <a:rPr lang="en-US" sz="1200" b="0" i="0" u="none" strike="noStrike" kern="1200" baseline="0" dirty="0" err="1" smtClean="0">
                <a:solidFill>
                  <a:schemeClr val="tx1"/>
                </a:solidFill>
                <a:latin typeface="+mn-lt"/>
                <a:ea typeface="+mn-ea"/>
                <a:cs typeface="+mn-cs"/>
              </a:rPr>
              <a:t>hyperic</a:t>
            </a:r>
            <a:r>
              <a:rPr lang="en-US" sz="1200" b="0" i="0" u="none" strike="noStrike" kern="1200" baseline="0" dirty="0" smtClean="0">
                <a:solidFill>
                  <a:schemeClr val="tx1"/>
                </a:solidFill>
                <a:latin typeface="+mn-lt"/>
                <a:ea typeface="+mn-ea"/>
                <a:cs typeface="+mn-cs"/>
              </a:rPr>
              <a:t> for</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infrastructure and application monitoring.</a:t>
            </a:r>
            <a:endParaRPr lang="pl-PL" b="1" dirty="0" smtClean="0"/>
          </a:p>
          <a:p>
            <a:endParaRPr lang="pl-PL" dirty="0" smtClean="0"/>
          </a:p>
          <a:p>
            <a:endParaRPr lang="en-US" dirty="0"/>
          </a:p>
        </p:txBody>
      </p:sp>
      <p:sp>
        <p:nvSpPr>
          <p:cNvPr id="4" name="Slide Number Placeholder 3"/>
          <p:cNvSpPr>
            <a:spLocks noGrp="1"/>
          </p:cNvSpPr>
          <p:nvPr>
            <p:ph type="sldNum" sz="quarter" idx="10"/>
          </p:nvPr>
        </p:nvSpPr>
        <p:spPr/>
        <p:txBody>
          <a:bodyPr/>
          <a:lstStyle/>
          <a:p>
            <a:fld id="{ED7B24FE-57DF-FF46-96B6-ACE342584B9A}" type="slidenum">
              <a:rPr lang="en-US" smtClean="0"/>
              <a:t>42</a:t>
            </a:fld>
            <a:endParaRPr lang="en-US"/>
          </a:p>
        </p:txBody>
      </p:sp>
    </p:spTree>
    <p:extLst>
      <p:ext uri="{BB962C8B-B14F-4D97-AF65-F5344CB8AC3E}">
        <p14:creationId xmlns:p14="http://schemas.microsoft.com/office/powerpoint/2010/main" val="8519289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smtClean="0"/>
          </a:p>
          <a:p>
            <a:r>
              <a:rPr lang="pl-PL" b="1" dirty="0" smtClean="0"/>
              <a:t>TALK TRACK:</a:t>
            </a:r>
          </a:p>
          <a:p>
            <a:endParaRPr lang="pl-PL" dirty="0" smtClean="0"/>
          </a:p>
          <a:p>
            <a:r>
              <a:rPr lang="en-US" sz="1200" b="0" i="0" u="none" strike="noStrike" kern="1200" baseline="0" dirty="0" smtClean="0">
                <a:solidFill>
                  <a:schemeClr val="tx1"/>
                </a:solidFill>
                <a:latin typeface="+mn-lt"/>
                <a:ea typeface="+mn-ea"/>
                <a:cs typeface="+mn-cs"/>
              </a:rPr>
              <a:t>Each hybris Platform ships with a limited license for </a:t>
            </a:r>
            <a:r>
              <a:rPr lang="en-US" sz="1200" b="0" i="0" u="none" strike="noStrike" kern="1200" baseline="0" dirty="0" err="1" smtClean="0">
                <a:solidFill>
                  <a:schemeClr val="tx1"/>
                </a:solidFill>
                <a:latin typeface="+mn-lt"/>
                <a:ea typeface="+mn-ea"/>
                <a:cs typeface="+mn-cs"/>
              </a:rPr>
              <a:t>dynaTrace</a:t>
            </a:r>
            <a:r>
              <a:rPr lang="en-US" sz="1200" b="0" i="0" u="none" strike="noStrike" kern="1200" baseline="0" dirty="0" smtClean="0">
                <a:solidFill>
                  <a:schemeClr val="tx1"/>
                </a:solidFill>
                <a:latin typeface="+mn-lt"/>
                <a:ea typeface="+mn-ea"/>
                <a:cs typeface="+mn-cs"/>
              </a:rPr>
              <a:t>,</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which allows our partners to make performance profiling an essential</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part of their development process and save time due to the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early detection of performance issues. </a:t>
            </a:r>
            <a:r>
              <a:rPr lang="en-US" sz="1200" b="0" i="0" u="none" strike="noStrike" kern="1200" baseline="0" dirty="0" err="1" smtClean="0">
                <a:solidFill>
                  <a:schemeClr val="tx1"/>
                </a:solidFill>
                <a:latin typeface="+mn-lt"/>
                <a:ea typeface="+mn-ea"/>
                <a:cs typeface="+mn-cs"/>
              </a:rPr>
              <a:t>dynaTrace</a:t>
            </a:r>
            <a:r>
              <a:rPr lang="en-US" sz="1200" b="0" i="0" u="none" strike="noStrike" kern="1200" baseline="0" dirty="0" smtClean="0">
                <a:solidFill>
                  <a:schemeClr val="tx1"/>
                </a:solidFill>
                <a:latin typeface="+mn-lt"/>
                <a:ea typeface="+mn-ea"/>
                <a:cs typeface="+mn-cs"/>
              </a:rPr>
              <a:t> can also be integrated</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when running continuous or nightly builds and is an excellent</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solution for monitoring the running system. Once activated in the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hybris configuration, you can directly launch </a:t>
            </a:r>
            <a:r>
              <a:rPr lang="en-US" sz="1200" b="0" i="0" u="none" strike="noStrike" kern="1200" baseline="0" dirty="0" err="1" smtClean="0">
                <a:solidFill>
                  <a:schemeClr val="tx1"/>
                </a:solidFill>
                <a:latin typeface="+mn-lt"/>
                <a:ea typeface="+mn-ea"/>
                <a:cs typeface="+mn-cs"/>
              </a:rPr>
              <a:t>dynaTrace</a:t>
            </a:r>
            <a:r>
              <a:rPr lang="en-US" sz="1200" b="0" i="0" u="none" strike="noStrike" kern="1200" baseline="0" dirty="0" smtClean="0">
                <a:solidFill>
                  <a:schemeClr val="tx1"/>
                </a:solidFill>
                <a:latin typeface="+mn-lt"/>
                <a:ea typeface="+mn-ea"/>
                <a:cs typeface="+mn-cs"/>
              </a:rPr>
              <a:t> dashboards</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from the hybris Administration Console. You can either view the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reports in the browser or start a Java Web Start client.</a:t>
            </a:r>
            <a:endParaRPr lang="en-US" dirty="0"/>
          </a:p>
        </p:txBody>
      </p:sp>
      <p:sp>
        <p:nvSpPr>
          <p:cNvPr id="4" name="Slide Number Placeholder 3"/>
          <p:cNvSpPr>
            <a:spLocks noGrp="1"/>
          </p:cNvSpPr>
          <p:nvPr>
            <p:ph type="sldNum" sz="quarter" idx="10"/>
          </p:nvPr>
        </p:nvSpPr>
        <p:spPr/>
        <p:txBody>
          <a:bodyPr/>
          <a:lstStyle/>
          <a:p>
            <a:fld id="{ED7B24FE-57DF-FF46-96B6-ACE342584B9A}" type="slidenum">
              <a:rPr lang="en-US" smtClean="0"/>
              <a:t>43</a:t>
            </a:fld>
            <a:endParaRPr lang="en-US"/>
          </a:p>
        </p:txBody>
      </p:sp>
    </p:spTree>
    <p:extLst>
      <p:ext uri="{BB962C8B-B14F-4D97-AF65-F5344CB8AC3E}">
        <p14:creationId xmlns:p14="http://schemas.microsoft.com/office/powerpoint/2010/main" val="9717603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sz="1200" b="0" i="0" u="none" strike="noStrike" kern="1200" baseline="0" dirty="0" smtClean="0">
              <a:solidFill>
                <a:schemeClr val="tx1"/>
              </a:solidFill>
              <a:latin typeface="+mn-lt"/>
              <a:ea typeface="+mn-ea"/>
              <a:cs typeface="+mn-cs"/>
            </a:endParaRPr>
          </a:p>
          <a:p>
            <a:r>
              <a:rPr lang="pl-PL" sz="1200" b="1" i="0" u="none" strike="noStrike" kern="1200" baseline="0" dirty="0" smtClean="0">
                <a:solidFill>
                  <a:schemeClr val="tx1"/>
                </a:solidFill>
                <a:latin typeface="+mn-lt"/>
                <a:ea typeface="+mn-ea"/>
                <a:cs typeface="+mn-cs"/>
              </a:rPr>
              <a:t>TALK TRACK</a:t>
            </a:r>
          </a:p>
          <a:p>
            <a:endParaRPr lang="pl-PL"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This </a:t>
            </a:r>
            <a:r>
              <a:rPr lang="pl-PL" sz="1200" b="0" i="0" u="none" strike="noStrike" kern="1200" baseline="0" dirty="0" smtClean="0">
                <a:solidFill>
                  <a:schemeClr val="tx1"/>
                </a:solidFill>
                <a:latin typeface="+mn-lt"/>
                <a:ea typeface="+mn-ea"/>
                <a:cs typeface="+mn-cs"/>
              </a:rPr>
              <a:t>part</a:t>
            </a:r>
            <a:r>
              <a:rPr lang="en-US" sz="1200" b="0" i="0" u="none" strike="noStrike" kern="1200" baseline="0" dirty="0" smtClean="0">
                <a:solidFill>
                  <a:schemeClr val="tx1"/>
                </a:solidFill>
                <a:latin typeface="+mn-lt"/>
                <a:ea typeface="+mn-ea"/>
                <a:cs typeface="+mn-cs"/>
              </a:rPr>
              <a:t> will give you a broad overview of the hybris architecture. Later we will dive into individual topics, but before we do</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this we would like you to understand the lean and lightweight approach we have taken for the design of the hybris Commerce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Suite. </a:t>
            </a:r>
            <a:endParaRPr lang="pl-PL" sz="1200" b="0" i="0" u="none" strike="noStrike" kern="1200" baseline="0" dirty="0" smtClean="0">
              <a:solidFill>
                <a:schemeClr val="tx1"/>
              </a:solidFill>
              <a:latin typeface="+mn-lt"/>
              <a:ea typeface="+mn-ea"/>
              <a:cs typeface="+mn-cs"/>
            </a:endParaRPr>
          </a:p>
          <a:p>
            <a:endParaRPr lang="pl-PL"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You will find out that our architecture is based heavily on Spring, an open source framework primarily known for its dependency</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injection (DI) and aspect-oriented programming (AOP) features. The hybris extension concept is based on this Spring</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foundation and allows the hybris Platform to be highly extensible and flexible as you will see.</a:t>
            </a:r>
            <a:endParaRPr lang="pl-PL" sz="1200" b="0" i="0" u="none" strike="noStrike" kern="1200" baseline="0" dirty="0" smtClean="0">
              <a:solidFill>
                <a:schemeClr val="tx1"/>
              </a:solidFill>
              <a:latin typeface="+mn-lt"/>
              <a:ea typeface="+mn-ea"/>
              <a:cs typeface="+mn-cs"/>
            </a:endParaRPr>
          </a:p>
          <a:p>
            <a:endParaRPr lang="pl-PL" sz="1200" b="0" i="0" u="none" strike="noStrike" kern="1200" baseline="0" dirty="0" smtClean="0">
              <a:solidFill>
                <a:schemeClr val="tx1"/>
              </a:solidFill>
              <a:latin typeface="+mn-lt"/>
              <a:ea typeface="+mn-ea"/>
              <a:cs typeface="+mn-cs"/>
            </a:endParaRPr>
          </a:p>
          <a:p>
            <a:r>
              <a:rPr lang="pl-PL" sz="1200" b="1" i="0" u="none" strike="noStrike" kern="1200" baseline="0" dirty="0" smtClean="0">
                <a:solidFill>
                  <a:schemeClr val="tx1"/>
                </a:solidFill>
                <a:latin typeface="+mn-lt"/>
                <a:ea typeface="+mn-ea"/>
                <a:cs typeface="+mn-cs"/>
              </a:rPr>
              <a:t>----------------------------------------------</a:t>
            </a:r>
          </a:p>
          <a:p>
            <a:endParaRPr lang="pl-PL" sz="1200" b="1" i="0" u="none" strike="noStrike" kern="1200" baseline="0" dirty="0" smtClean="0">
              <a:solidFill>
                <a:schemeClr val="tx1"/>
              </a:solidFill>
              <a:latin typeface="+mn-lt"/>
              <a:ea typeface="+mn-ea"/>
              <a:cs typeface="+mn-cs"/>
            </a:endParaRPr>
          </a:p>
          <a:p>
            <a:r>
              <a:rPr lang="pl-PL" sz="1200" b="1" i="0" u="none" strike="noStrike" kern="1200" baseline="0" dirty="0" smtClean="0">
                <a:solidFill>
                  <a:schemeClr val="tx1"/>
                </a:solidFill>
                <a:latin typeface="+mn-lt"/>
                <a:ea typeface="+mn-ea"/>
                <a:cs typeface="+mn-cs"/>
              </a:rPr>
              <a:t>GLOSSARY:</a:t>
            </a:r>
          </a:p>
          <a:p>
            <a:endParaRPr lang="pl-PL" b="1" dirty="0" smtClean="0"/>
          </a:p>
          <a:p>
            <a:r>
              <a:rPr lang="pl-PL" b="1" dirty="0" smtClean="0"/>
              <a:t>Spring: </a:t>
            </a:r>
          </a:p>
          <a:p>
            <a:r>
              <a:rPr lang="en-US" b="0" dirty="0" smtClean="0"/>
              <a:t>The Spring Framework is an open source application framework</a:t>
            </a:r>
            <a:r>
              <a:rPr lang="pl-PL" b="0" dirty="0" smtClean="0"/>
              <a:t>. </a:t>
            </a:r>
            <a:r>
              <a:rPr lang="en-US" b="0" dirty="0" smtClean="0"/>
              <a:t>The framework's core features can be used by any Java application, but there are extensions for building web applications on top of the Java EE platform. Although the framework does not impose any specific programming model, it has become popular in the Java community as an alternative to, replacement for, or even addition to the Enterprise JavaBean (EJB) model.</a:t>
            </a:r>
            <a:endParaRPr lang="pl-PL" b="0" dirty="0" smtClean="0"/>
          </a:p>
          <a:p>
            <a:endParaRPr lang="pl-PL" dirty="0" smtClean="0"/>
          </a:p>
          <a:p>
            <a:r>
              <a:rPr lang="pl-PL" b="1" dirty="0" err="1" smtClean="0"/>
              <a:t>Dependency</a:t>
            </a:r>
            <a:r>
              <a:rPr lang="pl-PL" b="1" dirty="0" smtClean="0"/>
              <a:t> </a:t>
            </a:r>
            <a:r>
              <a:rPr lang="pl-PL" b="1" dirty="0" err="1" smtClean="0"/>
              <a:t>injection</a:t>
            </a:r>
            <a:r>
              <a:rPr lang="pl-PL" b="1" dirty="0" smtClean="0"/>
              <a:t>: </a:t>
            </a:r>
          </a:p>
          <a:p>
            <a:r>
              <a:rPr lang="en-US" b="0" dirty="0" smtClean="0"/>
              <a:t>Dependency injection is a software design pattern that implements inversion of control and allows a program design to follow the dependency inversion principle. </a:t>
            </a:r>
            <a:endParaRPr lang="pl-PL" b="0" dirty="0" smtClean="0"/>
          </a:p>
          <a:p>
            <a:endParaRPr lang="en-US" b="0" dirty="0" smtClean="0"/>
          </a:p>
          <a:p>
            <a:r>
              <a:rPr lang="en-US" b="0" dirty="0" smtClean="0"/>
              <a:t>An injection is the passing of a dependency (a service) to a dependent object (a client). The service is made part of the client's state. Passing the service to the client, rather than allowing a client to build or find the service, is the fundamental requirement of the pattern.</a:t>
            </a:r>
            <a:endParaRPr lang="pl-PL" b="0" dirty="0" smtClean="0"/>
          </a:p>
          <a:p>
            <a:endParaRPr lang="pl-PL" dirty="0" smtClean="0"/>
          </a:p>
          <a:p>
            <a:r>
              <a:rPr lang="pl-PL" b="1" dirty="0" err="1" smtClean="0"/>
              <a:t>Aspect-oriented</a:t>
            </a:r>
            <a:r>
              <a:rPr lang="pl-PL" b="1" dirty="0" smtClean="0"/>
              <a:t> </a:t>
            </a:r>
            <a:r>
              <a:rPr lang="pl-PL" b="1" dirty="0" err="1" smtClean="0"/>
              <a:t>programming</a:t>
            </a:r>
            <a:r>
              <a:rPr lang="pl-PL" b="1" dirty="0" smtClean="0"/>
              <a:t>:</a:t>
            </a:r>
          </a:p>
          <a:p>
            <a:r>
              <a:rPr lang="en-US" dirty="0" smtClean="0"/>
              <a:t>In computing, aspect-oriented programming (AOP) is a programming paradigm that aims to increase </a:t>
            </a:r>
            <a:r>
              <a:rPr lang="en-US" b="1" dirty="0" smtClean="0"/>
              <a:t>modularity </a:t>
            </a:r>
            <a:r>
              <a:rPr lang="en-US" dirty="0" smtClean="0"/>
              <a:t>by allowing the separation of cross-cutting concerns. AOP forms a basis for aspect-oriented software development.</a:t>
            </a:r>
            <a:endParaRPr lang="pl-PL" dirty="0" smtClean="0"/>
          </a:p>
          <a:p>
            <a:endParaRPr lang="pl-PL" dirty="0" smtClean="0"/>
          </a:p>
          <a:p>
            <a:endParaRPr lang="en-US" dirty="0"/>
          </a:p>
        </p:txBody>
      </p:sp>
      <p:sp>
        <p:nvSpPr>
          <p:cNvPr id="4" name="Slide Number Placeholder 3"/>
          <p:cNvSpPr>
            <a:spLocks noGrp="1"/>
          </p:cNvSpPr>
          <p:nvPr>
            <p:ph type="sldNum" sz="quarter" idx="10"/>
          </p:nvPr>
        </p:nvSpPr>
        <p:spPr/>
        <p:txBody>
          <a:bodyPr/>
          <a:lstStyle/>
          <a:p>
            <a:fld id="{ED7B24FE-57DF-FF46-96B6-ACE342584B9A}" type="slidenum">
              <a:rPr lang="en-US" smtClean="0"/>
              <a:t>44</a:t>
            </a:fld>
            <a:endParaRPr lang="en-US"/>
          </a:p>
        </p:txBody>
      </p:sp>
    </p:spTree>
    <p:extLst>
      <p:ext uri="{BB962C8B-B14F-4D97-AF65-F5344CB8AC3E}">
        <p14:creationId xmlns:p14="http://schemas.microsoft.com/office/powerpoint/2010/main" val="28826184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smtClean="0"/>
          </a:p>
          <a:p>
            <a:r>
              <a:rPr lang="pl-PL" b="1" dirty="0" smtClean="0"/>
              <a:t>TALK TRACK:</a:t>
            </a:r>
          </a:p>
          <a:p>
            <a:endParaRPr lang="pl-PL"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Security is of paramount importance for any software product and</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in particular for web-based software that is available to anyone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with an internet connection. hybris places a huge emphasis on</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securing its software and addresses a number of areas including</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those illustrated </a:t>
            </a:r>
            <a:r>
              <a:rPr lang="pl-PL" sz="1200" b="0" i="0" u="none" strike="noStrike" kern="1200" baseline="0" dirty="0" err="1" smtClean="0">
                <a:solidFill>
                  <a:schemeClr val="tx1"/>
                </a:solidFill>
                <a:latin typeface="+mn-lt"/>
                <a:ea typeface="+mn-ea"/>
                <a:cs typeface="+mn-cs"/>
              </a:rPr>
              <a:t>here</a:t>
            </a:r>
            <a:r>
              <a:rPr lang="en-US" sz="1200" b="0" i="0" u="none" strike="noStrike" kern="1200" baseline="0" dirty="0" smtClean="0">
                <a:solidFill>
                  <a:schemeClr val="tx1"/>
                </a:solidFill>
                <a:latin typeface="+mn-lt"/>
                <a:ea typeface="+mn-ea"/>
                <a:cs typeface="+mn-cs"/>
              </a:rPr>
              <a:t>.</a:t>
            </a:r>
            <a:endParaRPr lang="en-US" dirty="0" smtClean="0"/>
          </a:p>
          <a:p>
            <a:endParaRPr lang="en-US" dirty="0"/>
          </a:p>
        </p:txBody>
      </p:sp>
      <p:sp>
        <p:nvSpPr>
          <p:cNvPr id="4" name="Slide Number Placeholder 3"/>
          <p:cNvSpPr>
            <a:spLocks noGrp="1"/>
          </p:cNvSpPr>
          <p:nvPr>
            <p:ph type="sldNum" sz="quarter" idx="10"/>
          </p:nvPr>
        </p:nvSpPr>
        <p:spPr/>
        <p:txBody>
          <a:bodyPr/>
          <a:lstStyle/>
          <a:p>
            <a:fld id="{ED7B24FE-57DF-FF46-96B6-ACE342584B9A}" type="slidenum">
              <a:rPr lang="en-US" smtClean="0"/>
              <a:t>45</a:t>
            </a:fld>
            <a:endParaRPr lang="en-US"/>
          </a:p>
        </p:txBody>
      </p:sp>
    </p:spTree>
    <p:extLst>
      <p:ext uri="{BB962C8B-B14F-4D97-AF65-F5344CB8AC3E}">
        <p14:creationId xmlns:p14="http://schemas.microsoft.com/office/powerpoint/2010/main" val="7759105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smtClean="0"/>
          </a:p>
          <a:p>
            <a:r>
              <a:rPr lang="pl-PL" b="1" dirty="0" smtClean="0"/>
              <a:t>TALK</a:t>
            </a:r>
            <a:r>
              <a:rPr lang="pl-PL" b="1" baseline="0" dirty="0" smtClean="0"/>
              <a:t> TRACK:</a:t>
            </a:r>
          </a:p>
          <a:p>
            <a:endParaRPr lang="pl-PL" baseline="0" dirty="0" smtClean="0"/>
          </a:p>
          <a:p>
            <a:r>
              <a:rPr lang="pl-PL" sz="1200" b="0" i="0" u="none" strike="noStrike" kern="1200" baseline="0" dirty="0" smtClean="0">
                <a:solidFill>
                  <a:schemeClr val="tx1"/>
                </a:solidFill>
                <a:latin typeface="+mn-lt"/>
                <a:ea typeface="+mn-ea"/>
                <a:cs typeface="+mn-cs"/>
              </a:rPr>
              <a:t>[</a:t>
            </a:r>
            <a:r>
              <a:rPr lang="pl-PL" sz="1200" b="0" i="0" u="none" strike="noStrike" kern="1200" baseline="0" dirty="0" err="1" smtClean="0">
                <a:solidFill>
                  <a:schemeClr val="tx1"/>
                </a:solidFill>
                <a:latin typeface="+mn-lt"/>
                <a:ea typeface="+mn-ea"/>
                <a:cs typeface="+mn-cs"/>
              </a:rPr>
              <a:t>click</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foundation upon which all security decisions are made is</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user roles, </a:t>
            </a:r>
            <a:r>
              <a:rPr lang="pl-PL" sz="1200" b="0" i="0" u="none" strike="noStrike" kern="1200" baseline="0" dirty="0" smtClean="0">
                <a:solidFill>
                  <a:schemeClr val="tx1"/>
                </a:solidFill>
                <a:latin typeface="+mn-lt"/>
                <a:ea typeface="+mn-ea"/>
                <a:cs typeface="+mn-cs"/>
              </a:rPr>
              <a:t>[</a:t>
            </a:r>
            <a:r>
              <a:rPr lang="pl-PL" sz="1200" b="0" i="0" u="none" strike="noStrike" kern="1200" baseline="0" dirty="0" err="1" smtClean="0">
                <a:solidFill>
                  <a:schemeClr val="tx1"/>
                </a:solidFill>
                <a:latin typeface="+mn-lt"/>
                <a:ea typeface="+mn-ea"/>
                <a:cs typeface="+mn-cs"/>
              </a:rPr>
              <a:t>click</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one or more of which can be assigned to each user to</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best match your business model and business process. Roles can</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include for example “Sales department”, “Corporate marketing”,</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“Customer”. </a:t>
            </a:r>
            <a:endParaRPr lang="pl-PL" sz="1200" b="0" i="0" u="none" strike="noStrike" kern="1200" baseline="0" dirty="0" smtClean="0">
              <a:solidFill>
                <a:schemeClr val="tx1"/>
              </a:solidFill>
              <a:latin typeface="+mn-lt"/>
              <a:ea typeface="+mn-ea"/>
              <a:cs typeface="+mn-cs"/>
            </a:endParaRPr>
          </a:p>
          <a:p>
            <a:r>
              <a:rPr lang="pl-PL" sz="1200" b="0" i="0" u="none" strike="noStrike" kern="1200" baseline="0" dirty="0" smtClean="0">
                <a:solidFill>
                  <a:schemeClr val="tx1"/>
                </a:solidFill>
                <a:latin typeface="+mn-lt"/>
                <a:ea typeface="+mn-ea"/>
                <a:cs typeface="+mn-cs"/>
              </a:rPr>
              <a:t>[</a:t>
            </a:r>
            <a:r>
              <a:rPr lang="pl-PL" sz="1200" b="0" i="0" u="none" strike="noStrike" kern="1200" baseline="0" dirty="0" err="1" smtClean="0">
                <a:solidFill>
                  <a:schemeClr val="tx1"/>
                </a:solidFill>
                <a:latin typeface="+mn-lt"/>
                <a:ea typeface="+mn-ea"/>
                <a:cs typeface="+mn-cs"/>
              </a:rPr>
              <a:t>click</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role-user mapping is often stored on a partner’s</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LDAP server but could also be contained for example in their</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hybris persistence model or a service in their ServiceLayer. </a:t>
            </a:r>
            <a:endParaRPr lang="pl-PL" sz="1200" b="0" i="0" u="none" strike="noStrike" kern="1200" baseline="0" dirty="0" smtClean="0">
              <a:solidFill>
                <a:schemeClr val="tx1"/>
              </a:solidFill>
              <a:latin typeface="+mn-lt"/>
              <a:ea typeface="+mn-ea"/>
              <a:cs typeface="+mn-cs"/>
            </a:endParaRPr>
          </a:p>
          <a:p>
            <a:r>
              <a:rPr lang="pl-PL" sz="1200" b="0" i="0" u="none" strike="noStrike" kern="1200" baseline="0" dirty="0" smtClean="0">
                <a:solidFill>
                  <a:schemeClr val="tx1"/>
                </a:solidFill>
                <a:latin typeface="+mn-lt"/>
                <a:ea typeface="+mn-ea"/>
                <a:cs typeface="+mn-cs"/>
              </a:rPr>
              <a:t>[</a:t>
            </a:r>
            <a:r>
              <a:rPr lang="pl-PL" sz="1200" b="0" i="0" u="none" strike="noStrike" kern="1200" baseline="0" dirty="0" err="1" smtClean="0">
                <a:solidFill>
                  <a:schemeClr val="tx1"/>
                </a:solidFill>
                <a:latin typeface="+mn-lt"/>
                <a:ea typeface="+mn-ea"/>
                <a:cs typeface="+mn-cs"/>
              </a:rPr>
              <a:t>click</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Using</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hybris Management Console (</a:t>
            </a:r>
            <a:r>
              <a:rPr lang="en-US" sz="1200" b="0" i="0" u="none" strike="noStrike" kern="1200" baseline="0" dirty="0" err="1" smtClean="0">
                <a:solidFill>
                  <a:schemeClr val="tx1"/>
                </a:solidFill>
                <a:latin typeface="+mn-lt"/>
                <a:ea typeface="+mn-ea"/>
                <a:cs typeface="+mn-cs"/>
              </a:rPr>
              <a:t>hMC</a:t>
            </a:r>
            <a:r>
              <a:rPr lang="en-US" sz="1200" b="0" i="0" u="none" strike="noStrike" kern="1200" baseline="0" dirty="0" smtClean="0">
                <a:solidFill>
                  <a:schemeClr val="tx1"/>
                </a:solidFill>
                <a:latin typeface="+mn-lt"/>
                <a:ea typeface="+mn-ea"/>
                <a:cs typeface="+mn-cs"/>
              </a:rPr>
              <a:t>), hybris partners can</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create a variety of hierarchical roles each with particular security</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clearance levels. </a:t>
            </a:r>
            <a:endParaRPr lang="pl-PL" sz="1200" b="0" i="0" u="none" strike="noStrike" kern="1200" baseline="0" dirty="0" smtClean="0">
              <a:solidFill>
                <a:schemeClr val="tx1"/>
              </a:solidFill>
              <a:latin typeface="+mn-lt"/>
              <a:ea typeface="+mn-ea"/>
              <a:cs typeface="+mn-cs"/>
            </a:endParaRPr>
          </a:p>
          <a:p>
            <a:r>
              <a:rPr lang="pl-PL" sz="1200" b="0" i="0" u="none" strike="noStrike" kern="1200" baseline="0" dirty="0" smtClean="0">
                <a:solidFill>
                  <a:schemeClr val="tx1"/>
                </a:solidFill>
                <a:latin typeface="+mn-lt"/>
                <a:ea typeface="+mn-ea"/>
                <a:cs typeface="+mn-cs"/>
              </a:rPr>
              <a:t>[</a:t>
            </a:r>
            <a:r>
              <a:rPr lang="pl-PL" sz="1200" b="0" i="0" u="none" strike="noStrike" kern="1200" baseline="0" dirty="0" err="1" smtClean="0">
                <a:solidFill>
                  <a:schemeClr val="tx1"/>
                </a:solidFill>
                <a:latin typeface="+mn-lt"/>
                <a:ea typeface="+mn-ea"/>
                <a:cs typeface="+mn-cs"/>
              </a:rPr>
              <a:t>click</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security framework will then check that a</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user/entity is allowed to perform an operation before executing it,</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as described next.</a:t>
            </a:r>
            <a:endParaRPr lang="en-US" dirty="0"/>
          </a:p>
        </p:txBody>
      </p:sp>
      <p:sp>
        <p:nvSpPr>
          <p:cNvPr id="4" name="Slide Number Placeholder 3"/>
          <p:cNvSpPr>
            <a:spLocks noGrp="1"/>
          </p:cNvSpPr>
          <p:nvPr>
            <p:ph type="sldNum" sz="quarter" idx="10"/>
          </p:nvPr>
        </p:nvSpPr>
        <p:spPr/>
        <p:txBody>
          <a:bodyPr/>
          <a:lstStyle/>
          <a:p>
            <a:fld id="{ED7B24FE-57DF-FF46-96B6-ACE342584B9A}" type="slidenum">
              <a:rPr lang="en-US" smtClean="0"/>
              <a:t>46</a:t>
            </a:fld>
            <a:endParaRPr lang="en-US"/>
          </a:p>
        </p:txBody>
      </p:sp>
    </p:spTree>
    <p:extLst>
      <p:ext uri="{BB962C8B-B14F-4D97-AF65-F5344CB8AC3E}">
        <p14:creationId xmlns:p14="http://schemas.microsoft.com/office/powerpoint/2010/main" val="33584624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smtClean="0"/>
          </a:p>
          <a:p>
            <a:r>
              <a:rPr lang="pl-PL" b="1" dirty="0" smtClean="0"/>
              <a:t>TALK TRACK:</a:t>
            </a:r>
          </a:p>
          <a:p>
            <a:endParaRPr lang="pl-PL" dirty="0" smtClean="0"/>
          </a:p>
          <a:p>
            <a:r>
              <a:rPr lang="pl-PL" sz="1200" b="0" i="0" u="none" strike="noStrike" kern="1200" baseline="0" dirty="0" smtClean="0">
                <a:solidFill>
                  <a:schemeClr val="tx1"/>
                </a:solidFill>
                <a:latin typeface="+mn-lt"/>
                <a:ea typeface="+mn-ea"/>
                <a:cs typeface="+mn-cs"/>
              </a:rPr>
              <a:t>[</a:t>
            </a:r>
            <a:r>
              <a:rPr lang="pl-PL" sz="1200" b="0" i="0" u="none" strike="noStrike" kern="1200" baseline="0" dirty="0" err="1" smtClean="0">
                <a:solidFill>
                  <a:schemeClr val="tx1"/>
                </a:solidFill>
                <a:latin typeface="+mn-lt"/>
                <a:ea typeface="+mn-ea"/>
                <a:cs typeface="+mn-cs"/>
              </a:rPr>
              <a:t>click</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Similarly once we have access to the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user’s role(s), hybris will control the Create, Read, Update and Delete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operations on the underlying data models. </a:t>
            </a:r>
            <a:endParaRPr lang="pl-PL" sz="1200" b="0" i="0" u="none" strike="noStrike" kern="1200" baseline="0" dirty="0" smtClean="0">
              <a:solidFill>
                <a:schemeClr val="tx1"/>
              </a:solidFill>
              <a:latin typeface="+mn-lt"/>
              <a:ea typeface="+mn-ea"/>
              <a:cs typeface="+mn-cs"/>
            </a:endParaRPr>
          </a:p>
          <a:p>
            <a:r>
              <a:rPr lang="pl-PL" sz="1200" b="0" i="0" u="none" strike="noStrike" kern="1200" baseline="0" dirty="0" smtClean="0">
                <a:solidFill>
                  <a:schemeClr val="tx1"/>
                </a:solidFill>
                <a:latin typeface="+mn-lt"/>
                <a:ea typeface="+mn-ea"/>
                <a:cs typeface="+mn-cs"/>
              </a:rPr>
              <a:t>[</a:t>
            </a:r>
            <a:r>
              <a:rPr lang="pl-PL" sz="1200" b="0" i="0" u="none" strike="noStrike" kern="1200" baseline="0" dirty="0" err="1" smtClean="0">
                <a:solidFill>
                  <a:schemeClr val="tx1"/>
                </a:solidFill>
                <a:latin typeface="+mn-lt"/>
                <a:ea typeface="+mn-ea"/>
                <a:cs typeface="+mn-cs"/>
              </a:rPr>
              <a:t>click</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This is performed</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not only by using Spring security mechanisms but also by using</a:t>
            </a:r>
            <a:r>
              <a:rPr lang="pl-PL" sz="1200" b="0" i="0" u="none" strike="noStrike" kern="1200" baseline="0" dirty="0" smtClean="0">
                <a:solidFill>
                  <a:schemeClr val="tx1"/>
                </a:solidFill>
                <a:latin typeface="+mn-lt"/>
                <a:ea typeface="+mn-ea"/>
                <a:cs typeface="+mn-cs"/>
              </a:rPr>
              <a:t> [</a:t>
            </a:r>
            <a:r>
              <a:rPr lang="pl-PL" sz="1200" b="0" i="0" u="none" strike="noStrike" kern="1200" baseline="0" dirty="0" err="1" smtClean="0">
                <a:solidFill>
                  <a:schemeClr val="tx1"/>
                </a:solidFill>
                <a:latin typeface="+mn-lt"/>
                <a:ea typeface="+mn-ea"/>
                <a:cs typeface="+mn-cs"/>
              </a:rPr>
              <a:t>click</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hybris </a:t>
            </a:r>
            <a:r>
              <a:rPr lang="en-US" sz="1200" b="0" i="0" u="none" strike="noStrike" kern="1200" baseline="0" dirty="0" err="1" smtClean="0">
                <a:solidFill>
                  <a:schemeClr val="tx1"/>
                </a:solidFill>
                <a:latin typeface="+mn-lt"/>
                <a:ea typeface="+mn-ea"/>
                <a:cs typeface="+mn-cs"/>
              </a:rPr>
              <a:t>FlexibleSearch</a:t>
            </a:r>
            <a:r>
              <a:rPr lang="en-US" sz="1200" b="0" i="0" u="none" strike="noStrike" kern="1200" baseline="0" dirty="0" smtClean="0">
                <a:solidFill>
                  <a:schemeClr val="tx1"/>
                </a:solidFill>
                <a:latin typeface="+mn-lt"/>
                <a:ea typeface="+mn-ea"/>
                <a:cs typeface="+mn-cs"/>
              </a:rPr>
              <a:t> filters.</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a:t>
            </a:r>
            <a:r>
              <a:rPr lang="en-US" sz="1200" b="0" i="0" u="none" strike="noStrike" kern="1200" baseline="0" dirty="0" err="1" smtClean="0">
                <a:solidFill>
                  <a:schemeClr val="tx1"/>
                </a:solidFill>
                <a:latin typeface="+mn-lt"/>
                <a:ea typeface="+mn-ea"/>
                <a:cs typeface="+mn-cs"/>
              </a:rPr>
              <a:t>FlexibleSearch</a:t>
            </a:r>
            <a:r>
              <a:rPr lang="en-US" sz="1200" b="0" i="0" u="none" strike="noStrike" kern="1200" baseline="0" dirty="0" smtClean="0">
                <a:solidFill>
                  <a:schemeClr val="tx1"/>
                </a:solidFill>
                <a:latin typeface="+mn-lt"/>
                <a:ea typeface="+mn-ea"/>
                <a:cs typeface="+mn-cs"/>
              </a:rPr>
              <a:t> service is a feature of hybris own ORM</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framework and can convert a high-level query statement involving</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business objects to a lower level SQL statement. It is possible to</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set up a so called </a:t>
            </a:r>
            <a:r>
              <a:rPr lang="en-US" sz="1200" b="0" i="0" u="none" strike="noStrike" kern="1200" baseline="0" dirty="0" err="1" smtClean="0">
                <a:solidFill>
                  <a:schemeClr val="tx1"/>
                </a:solidFill>
                <a:latin typeface="+mn-lt"/>
                <a:ea typeface="+mn-ea"/>
                <a:cs typeface="+mn-cs"/>
              </a:rPr>
              <a:t>FlexibleSearch</a:t>
            </a:r>
            <a:r>
              <a:rPr lang="en-US" sz="1200" b="0" i="0" u="none" strike="noStrike" kern="1200" baseline="0" dirty="0" smtClean="0">
                <a:solidFill>
                  <a:schemeClr val="tx1"/>
                </a:solidFill>
                <a:latin typeface="+mn-lt"/>
                <a:ea typeface="+mn-ea"/>
                <a:cs typeface="+mn-cs"/>
              </a:rPr>
              <a:t> filter that specifies a predicate to</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be appended to the “WHERE” part of the resulting SQL statement</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when executed by users with certain user roles. </a:t>
            </a:r>
            <a:endParaRPr lang="pl-PL" sz="1200" b="0" i="0" u="none" strike="noStrike" kern="1200" baseline="0" dirty="0" smtClean="0">
              <a:solidFill>
                <a:schemeClr val="tx1"/>
              </a:solidFill>
              <a:latin typeface="+mn-lt"/>
              <a:ea typeface="+mn-ea"/>
              <a:cs typeface="+mn-cs"/>
            </a:endParaRPr>
          </a:p>
          <a:p>
            <a:r>
              <a:rPr lang="pl-PL" sz="1200" b="0" i="0" u="none" strike="noStrike" kern="1200" baseline="0" dirty="0" smtClean="0">
                <a:solidFill>
                  <a:schemeClr val="tx1"/>
                </a:solidFill>
                <a:latin typeface="+mn-lt"/>
                <a:ea typeface="+mn-ea"/>
                <a:cs typeface="+mn-cs"/>
              </a:rPr>
              <a:t>[</a:t>
            </a:r>
            <a:r>
              <a:rPr lang="pl-PL" sz="1200" b="0" i="0" u="none" strike="noStrike" kern="1200" baseline="0" dirty="0" err="1" smtClean="0">
                <a:solidFill>
                  <a:schemeClr val="tx1"/>
                </a:solidFill>
                <a:latin typeface="+mn-lt"/>
                <a:ea typeface="+mn-ea"/>
                <a:cs typeface="+mn-cs"/>
              </a:rPr>
              <a:t>click</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This then ensures</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that users belonging to those roles are incapable of retrieving,</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modifying or deleting any objects in the database that do not</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satisfy that predicate.</a:t>
            </a:r>
            <a:endParaRPr lang="en-US" dirty="0"/>
          </a:p>
        </p:txBody>
      </p:sp>
      <p:sp>
        <p:nvSpPr>
          <p:cNvPr id="4" name="Slide Number Placeholder 3"/>
          <p:cNvSpPr>
            <a:spLocks noGrp="1"/>
          </p:cNvSpPr>
          <p:nvPr>
            <p:ph type="sldNum" sz="quarter" idx="10"/>
          </p:nvPr>
        </p:nvSpPr>
        <p:spPr/>
        <p:txBody>
          <a:bodyPr/>
          <a:lstStyle/>
          <a:p>
            <a:fld id="{ED7B24FE-57DF-FF46-96B6-ACE342584B9A}" type="slidenum">
              <a:rPr lang="en-US" smtClean="0"/>
              <a:t>47</a:t>
            </a:fld>
            <a:endParaRPr lang="en-US"/>
          </a:p>
        </p:txBody>
      </p:sp>
    </p:spTree>
    <p:extLst>
      <p:ext uri="{BB962C8B-B14F-4D97-AF65-F5344CB8AC3E}">
        <p14:creationId xmlns:p14="http://schemas.microsoft.com/office/powerpoint/2010/main" val="2852314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smtClean="0"/>
          </a:p>
          <a:p>
            <a:r>
              <a:rPr lang="pl-PL" b="1" dirty="0" smtClean="0"/>
              <a:t>TALK TRACK:</a:t>
            </a:r>
          </a:p>
          <a:p>
            <a:endParaRPr lang="pl-PL" dirty="0" smtClean="0"/>
          </a:p>
          <a:p>
            <a:r>
              <a:rPr lang="pl-PL" sz="1200" b="1" i="0" u="none" strike="noStrike" kern="1200" baseline="0" dirty="0" smtClean="0">
                <a:solidFill>
                  <a:schemeClr val="tx1"/>
                </a:solidFill>
                <a:latin typeface="+mn-lt"/>
                <a:ea typeface="+mn-ea"/>
                <a:cs typeface="+mn-cs"/>
              </a:rPr>
              <a:t>1) </a:t>
            </a:r>
            <a:r>
              <a:rPr lang="pl-PL" sz="1200" b="1" i="0" u="none" strike="noStrike" kern="1200" baseline="0" dirty="0" err="1" smtClean="0">
                <a:solidFill>
                  <a:schemeClr val="tx1"/>
                </a:solidFill>
                <a:latin typeface="+mn-lt"/>
                <a:ea typeface="+mn-ea"/>
                <a:cs typeface="+mn-cs"/>
              </a:rPr>
              <a:t>Securing</a:t>
            </a:r>
            <a:r>
              <a:rPr lang="pl-PL" sz="1200" b="1" i="0" u="none" strike="noStrike" kern="1200" baseline="0" dirty="0" smtClean="0">
                <a:solidFill>
                  <a:schemeClr val="tx1"/>
                </a:solidFill>
                <a:latin typeface="+mn-lt"/>
                <a:ea typeface="+mn-ea"/>
                <a:cs typeface="+mn-cs"/>
              </a:rPr>
              <a:t> </a:t>
            </a:r>
            <a:r>
              <a:rPr lang="pl-PL" sz="1200" b="1" i="0" u="none" strike="noStrike" kern="1200" baseline="0" dirty="0" err="1" smtClean="0">
                <a:solidFill>
                  <a:schemeClr val="tx1"/>
                </a:solidFill>
                <a:latin typeface="+mn-lt"/>
                <a:ea typeface="+mn-ea"/>
                <a:cs typeface="+mn-cs"/>
              </a:rPr>
              <a:t>your</a:t>
            </a:r>
            <a:r>
              <a:rPr lang="pl-PL" sz="1200" b="1" i="0" u="none" strike="noStrike" kern="1200" baseline="0" dirty="0" smtClean="0">
                <a:solidFill>
                  <a:schemeClr val="tx1"/>
                </a:solidFill>
                <a:latin typeface="+mn-lt"/>
                <a:ea typeface="+mn-ea"/>
                <a:cs typeface="+mn-cs"/>
              </a:rPr>
              <a:t> data</a:t>
            </a:r>
          </a:p>
          <a:p>
            <a:endParaRPr lang="pl-PL" sz="1200" b="0" i="0" u="none" strike="noStrike" kern="1200" baseline="0" dirty="0" smtClean="0">
              <a:solidFill>
                <a:schemeClr val="tx1"/>
              </a:solidFill>
              <a:latin typeface="+mn-lt"/>
              <a:ea typeface="+mn-ea"/>
              <a:cs typeface="+mn-cs"/>
            </a:endParaRPr>
          </a:p>
          <a:p>
            <a:r>
              <a:rPr lang="pl-PL" sz="1200" b="0" i="0" u="none" strike="noStrike" kern="1200" baseline="0" dirty="0" smtClean="0">
                <a:solidFill>
                  <a:schemeClr val="tx1"/>
                </a:solidFill>
                <a:latin typeface="+mn-lt"/>
                <a:ea typeface="+mn-ea"/>
                <a:cs typeface="+mn-cs"/>
              </a:rPr>
              <a:t>[</a:t>
            </a:r>
            <a:r>
              <a:rPr lang="pl-PL" sz="1200" b="0" i="0" u="none" strike="noStrike" kern="1200" baseline="0" dirty="0" err="1" smtClean="0">
                <a:solidFill>
                  <a:schemeClr val="tx1"/>
                </a:solidFill>
                <a:latin typeface="+mn-lt"/>
                <a:ea typeface="+mn-ea"/>
                <a:cs typeface="+mn-cs"/>
              </a:rPr>
              <a:t>click</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Data such as credit card numbers and passwords should of</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course never be stored in clear text in the database and hybris</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supports the standard hashing and encryption practices to avoid</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this. </a:t>
            </a:r>
            <a:endParaRPr lang="pl-PL" sz="1200" b="0" i="0" u="none" strike="noStrike" kern="1200" baseline="0" dirty="0" smtClean="0">
              <a:solidFill>
                <a:schemeClr val="tx1"/>
              </a:solidFill>
              <a:latin typeface="+mn-lt"/>
              <a:ea typeface="+mn-ea"/>
              <a:cs typeface="+mn-cs"/>
            </a:endParaRPr>
          </a:p>
          <a:p>
            <a:r>
              <a:rPr lang="pl-PL" sz="1200" b="0" i="0" u="none" strike="noStrike" kern="1200" baseline="0" dirty="0" smtClean="0">
                <a:solidFill>
                  <a:schemeClr val="tx1"/>
                </a:solidFill>
                <a:latin typeface="+mn-lt"/>
                <a:ea typeface="+mn-ea"/>
                <a:cs typeface="+mn-cs"/>
              </a:rPr>
              <a:t>[</a:t>
            </a:r>
            <a:r>
              <a:rPr lang="pl-PL" sz="1200" b="0" i="0" u="none" strike="noStrike" kern="1200" baseline="0" dirty="0" err="1" smtClean="0">
                <a:solidFill>
                  <a:schemeClr val="tx1"/>
                </a:solidFill>
                <a:latin typeface="+mn-lt"/>
                <a:ea typeface="+mn-ea"/>
                <a:cs typeface="+mn-cs"/>
              </a:rPr>
              <a:t>click</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But in addition, hybris can transparently encode certain</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highly-sensitive data before it even crosses the DAO layer to the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database, with hybris Advanced Data Security Option. </a:t>
            </a:r>
            <a:endParaRPr lang="pl-PL" sz="1200" b="0" i="0" u="none" strike="noStrike" kern="1200" baseline="0" dirty="0" smtClean="0">
              <a:solidFill>
                <a:schemeClr val="tx1"/>
              </a:solidFill>
              <a:latin typeface="+mn-lt"/>
              <a:ea typeface="+mn-ea"/>
              <a:cs typeface="+mn-cs"/>
            </a:endParaRPr>
          </a:p>
          <a:p>
            <a:r>
              <a:rPr lang="pl-PL" sz="1200" b="0" i="0" u="none" strike="noStrike" kern="1200" baseline="0" dirty="0" smtClean="0">
                <a:solidFill>
                  <a:schemeClr val="tx1"/>
                </a:solidFill>
                <a:latin typeface="+mn-lt"/>
                <a:ea typeface="+mn-ea"/>
                <a:cs typeface="+mn-cs"/>
              </a:rPr>
              <a:t>[</a:t>
            </a:r>
            <a:r>
              <a:rPr lang="pl-PL" sz="1200" b="0" i="0" u="none" strike="noStrike" kern="1200" baseline="0" dirty="0" err="1" smtClean="0">
                <a:solidFill>
                  <a:schemeClr val="tx1"/>
                </a:solidFill>
                <a:latin typeface="+mn-lt"/>
                <a:ea typeface="+mn-ea"/>
                <a:cs typeface="+mn-cs"/>
              </a:rPr>
              <a:t>click</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This contains</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 feature called hybris Transparent Attribute Encryption that</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encrypts and decrypts data between the database and application</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server transparently, </a:t>
            </a:r>
            <a:r>
              <a:rPr lang="pl-PL" sz="1200" b="0" i="0" u="none" strike="noStrike" kern="1200" baseline="0" dirty="0" smtClean="0">
                <a:solidFill>
                  <a:schemeClr val="tx1"/>
                </a:solidFill>
                <a:latin typeface="+mn-lt"/>
                <a:ea typeface="+mn-ea"/>
                <a:cs typeface="+mn-cs"/>
              </a:rPr>
              <a:t>[</a:t>
            </a:r>
            <a:r>
              <a:rPr lang="pl-PL" sz="1200" b="0" i="0" u="none" strike="noStrike" kern="1200" baseline="0" dirty="0" err="1" smtClean="0">
                <a:solidFill>
                  <a:schemeClr val="tx1"/>
                </a:solidFill>
                <a:latin typeface="+mn-lt"/>
                <a:ea typeface="+mn-ea"/>
                <a:cs typeface="+mn-cs"/>
              </a:rPr>
              <a:t>click</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using keys up to 256 bits that are managed</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from within the hybris Management Console. </a:t>
            </a:r>
            <a:endParaRPr lang="pl-PL" sz="1200" b="0" i="0" u="none" strike="noStrike" kern="1200" baseline="0" dirty="0" smtClean="0">
              <a:solidFill>
                <a:schemeClr val="tx1"/>
              </a:solidFill>
              <a:latin typeface="+mn-lt"/>
              <a:ea typeface="+mn-ea"/>
              <a:cs typeface="+mn-cs"/>
            </a:endParaRPr>
          </a:p>
          <a:p>
            <a:r>
              <a:rPr lang="pl-PL" sz="1200" b="0" i="0" u="none" strike="noStrike" kern="1200" baseline="0" dirty="0" smtClean="0">
                <a:solidFill>
                  <a:schemeClr val="tx1"/>
                </a:solidFill>
                <a:latin typeface="+mn-lt"/>
                <a:ea typeface="+mn-ea"/>
                <a:cs typeface="+mn-cs"/>
              </a:rPr>
              <a:t>[</a:t>
            </a:r>
            <a:r>
              <a:rPr lang="pl-PL" sz="1200" b="0" i="0" u="none" strike="noStrike" kern="1200" baseline="0" dirty="0" err="1" smtClean="0">
                <a:solidFill>
                  <a:schemeClr val="tx1"/>
                </a:solidFill>
                <a:latin typeface="+mn-lt"/>
                <a:ea typeface="+mn-ea"/>
                <a:cs typeface="+mn-cs"/>
              </a:rPr>
              <a:t>click</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This is an option for</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partners who are particularly concerned about securing data at</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maximum level possible, and is a necessary step towards PCI</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compliancy.</a:t>
            </a:r>
            <a:endParaRPr lang="pl-PL" sz="1200" b="0" i="0" u="none" strike="noStrike" kern="1200" baseline="0" dirty="0" smtClean="0">
              <a:solidFill>
                <a:schemeClr val="tx1"/>
              </a:solidFill>
              <a:latin typeface="+mn-lt"/>
              <a:ea typeface="+mn-ea"/>
              <a:cs typeface="+mn-cs"/>
            </a:endParaRPr>
          </a:p>
          <a:p>
            <a:endParaRPr lang="pl-PL" sz="1200" b="0" i="0" u="none" strike="noStrike" kern="1200" baseline="0" dirty="0" smtClean="0">
              <a:solidFill>
                <a:schemeClr val="tx1"/>
              </a:solidFill>
              <a:latin typeface="+mn-lt"/>
              <a:ea typeface="+mn-ea"/>
              <a:cs typeface="+mn-cs"/>
            </a:endParaRPr>
          </a:p>
          <a:p>
            <a:r>
              <a:rPr lang="pl-PL" sz="1200" b="1" i="0" u="none" strike="noStrike" kern="1200" baseline="0" dirty="0" smtClean="0">
                <a:solidFill>
                  <a:schemeClr val="tx1"/>
                </a:solidFill>
                <a:latin typeface="+mn-lt"/>
                <a:ea typeface="+mn-ea"/>
                <a:cs typeface="+mn-cs"/>
              </a:rPr>
              <a:t>2) PCI </a:t>
            </a:r>
            <a:r>
              <a:rPr lang="pl-PL" sz="1200" b="1" i="0" u="none" strike="noStrike" kern="1200" baseline="0" dirty="0" err="1" smtClean="0">
                <a:solidFill>
                  <a:schemeClr val="tx1"/>
                </a:solidFill>
                <a:latin typeface="+mn-lt"/>
                <a:ea typeface="+mn-ea"/>
                <a:cs typeface="+mn-cs"/>
              </a:rPr>
              <a:t>Compliancy</a:t>
            </a:r>
            <a:endParaRPr lang="pl-PL" sz="1200" b="1" i="0" u="none" strike="noStrike" kern="1200" baseline="0" dirty="0" smtClean="0">
              <a:solidFill>
                <a:schemeClr val="tx1"/>
              </a:solidFill>
              <a:latin typeface="+mn-lt"/>
              <a:ea typeface="+mn-ea"/>
              <a:cs typeface="+mn-cs"/>
            </a:endParaRPr>
          </a:p>
          <a:p>
            <a:endParaRPr lang="pl-PL"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While our partners are certainly able to create business models</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and logic to support PCI (Payment Card Industry – i.e. credit</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card transactions), hybris recommends strongly that you do</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not store credit card information on your own database. To gain</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PCI compliance as a merchant, you must fulfill several rigorous</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requirements. These are rather complex, time consuming and</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expensive, and consequently hybris recommends that you use</a:t>
            </a:r>
          </a:p>
          <a:p>
            <a:r>
              <a:rPr lang="en-US" sz="1200" b="0" i="0" u="none" strike="noStrike" kern="1200" baseline="0" dirty="0" smtClean="0">
                <a:solidFill>
                  <a:schemeClr val="tx1"/>
                </a:solidFill>
                <a:latin typeface="+mn-lt"/>
                <a:ea typeface="+mn-ea"/>
                <a:cs typeface="+mn-cs"/>
              </a:rPr>
              <a:t>a Payment Service Provider (PSP) that is already compliant to</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this standard. Many hybris installations are already running with</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this kind of integration, which allows a comfortable one-click</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shopping experience. In this scenario, hybris stores a hash-code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per user that is itself non-critical, yet provides unique identification</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with which hybris and the PSP can handle a user’s complete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shopping experience.</a:t>
            </a:r>
            <a:endParaRPr lang="pl-PL" sz="1200" b="0" i="0" u="none" strike="noStrike" kern="1200" baseline="0" dirty="0" smtClean="0">
              <a:solidFill>
                <a:schemeClr val="tx1"/>
              </a:solidFill>
              <a:latin typeface="+mn-lt"/>
              <a:ea typeface="+mn-ea"/>
              <a:cs typeface="+mn-cs"/>
            </a:endParaRPr>
          </a:p>
          <a:p>
            <a:endParaRPr lang="pl-PL"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However if our partner wishes to perform PCI within their system,</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option for added data encryption mentioned earlier will prove useful. This will ensure that sensitive data</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does not cross the DAO layer thus minimizing risks of security</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leaks. However this is only the first of many obligatory steps that</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must be followed should a partner wish to support PCI compliance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themselves.</a:t>
            </a:r>
            <a:endParaRPr lang="en-US" dirty="0" smtClean="0"/>
          </a:p>
          <a:p>
            <a:endParaRPr lang="en-US" dirty="0"/>
          </a:p>
        </p:txBody>
      </p:sp>
      <p:sp>
        <p:nvSpPr>
          <p:cNvPr id="4" name="Slide Number Placeholder 3"/>
          <p:cNvSpPr>
            <a:spLocks noGrp="1"/>
          </p:cNvSpPr>
          <p:nvPr>
            <p:ph type="sldNum" sz="quarter" idx="10"/>
          </p:nvPr>
        </p:nvSpPr>
        <p:spPr/>
        <p:txBody>
          <a:bodyPr/>
          <a:lstStyle/>
          <a:p>
            <a:fld id="{ED7B24FE-57DF-FF46-96B6-ACE342584B9A}" type="slidenum">
              <a:rPr lang="en-US" smtClean="0"/>
              <a:t>48</a:t>
            </a:fld>
            <a:endParaRPr lang="en-US"/>
          </a:p>
        </p:txBody>
      </p:sp>
    </p:spTree>
    <p:extLst>
      <p:ext uri="{BB962C8B-B14F-4D97-AF65-F5344CB8AC3E}">
        <p14:creationId xmlns:p14="http://schemas.microsoft.com/office/powerpoint/2010/main" val="9328852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smtClean="0"/>
          </a:p>
          <a:p>
            <a:r>
              <a:rPr lang="pl-PL" b="1" dirty="0" smtClean="0"/>
              <a:t>TALK</a:t>
            </a:r>
            <a:r>
              <a:rPr lang="pl-PL" b="1" baseline="0" dirty="0" smtClean="0"/>
              <a:t> TRACK:</a:t>
            </a:r>
          </a:p>
          <a:p>
            <a:endParaRPr lang="pl-PL" baseline="0" dirty="0" smtClean="0"/>
          </a:p>
          <a:p>
            <a:r>
              <a:rPr lang="pl-PL" sz="1200" b="0" i="0" u="none" strike="noStrike" kern="1200" baseline="0" dirty="0" smtClean="0">
                <a:solidFill>
                  <a:schemeClr val="tx1"/>
                </a:solidFill>
                <a:latin typeface="+mn-lt"/>
                <a:ea typeface="+mn-ea"/>
                <a:cs typeface="+mn-cs"/>
              </a:rPr>
              <a:t>[</a:t>
            </a:r>
            <a:r>
              <a:rPr lang="pl-PL" sz="1200" b="0" i="0" u="none" strike="noStrike" kern="1200" baseline="0" dirty="0" err="1" smtClean="0">
                <a:solidFill>
                  <a:schemeClr val="tx1"/>
                </a:solidFill>
                <a:latin typeface="+mn-lt"/>
                <a:ea typeface="+mn-ea"/>
                <a:cs typeface="+mn-cs"/>
              </a:rPr>
              <a:t>click</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Also related to security requirements is hybris support for Audit</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trails. All changes to information in our system are recorded via</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our audit-trail functionality. </a:t>
            </a:r>
            <a:endParaRPr lang="pl-PL" sz="1200" b="0" i="0" u="none" strike="noStrike" kern="1200" baseline="0" dirty="0" smtClean="0">
              <a:solidFill>
                <a:schemeClr val="tx1"/>
              </a:solidFill>
              <a:latin typeface="+mn-lt"/>
              <a:ea typeface="+mn-ea"/>
              <a:cs typeface="+mn-cs"/>
            </a:endParaRPr>
          </a:p>
          <a:p>
            <a:r>
              <a:rPr lang="pl-PL" sz="1200" b="0" i="0" u="none" strike="noStrike" kern="1200" baseline="0" dirty="0" smtClean="0">
                <a:solidFill>
                  <a:schemeClr val="tx1"/>
                </a:solidFill>
                <a:latin typeface="+mn-lt"/>
                <a:ea typeface="+mn-ea"/>
                <a:cs typeface="+mn-cs"/>
              </a:rPr>
              <a:t>[</a:t>
            </a:r>
            <a:r>
              <a:rPr lang="pl-PL" sz="1200" b="0" i="0" u="none" strike="noStrike" kern="1200" baseline="0" dirty="0" err="1" smtClean="0">
                <a:solidFill>
                  <a:schemeClr val="tx1"/>
                </a:solidFill>
                <a:latin typeface="+mn-lt"/>
                <a:ea typeface="+mn-ea"/>
                <a:cs typeface="+mn-cs"/>
              </a:rPr>
              <a:t>click</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This includes the type of change, the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user/entity that made this change, the time it occurred, and the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old and new values.</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audit trail also provides information that can be used to</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monitor resources, system break-ins, failed logins and breach attempts.</a:t>
            </a:r>
          </a:p>
          <a:p>
            <a:endParaRPr lang="pl-PL" sz="1200" b="0" i="0" u="none" strike="noStrike" kern="1200" baseline="0" dirty="0" smtClean="0">
              <a:solidFill>
                <a:schemeClr val="tx1"/>
              </a:solidFill>
              <a:latin typeface="+mn-lt"/>
              <a:ea typeface="+mn-ea"/>
              <a:cs typeface="+mn-cs"/>
            </a:endParaRPr>
          </a:p>
          <a:p>
            <a:r>
              <a:rPr lang="pl-PL" sz="1200" b="0" i="0" u="none" strike="noStrike" kern="1200" baseline="0" dirty="0" smtClean="0">
                <a:solidFill>
                  <a:schemeClr val="tx1"/>
                </a:solidFill>
                <a:latin typeface="+mn-lt"/>
                <a:ea typeface="+mn-ea"/>
                <a:cs typeface="+mn-cs"/>
              </a:rPr>
              <a:t>[</a:t>
            </a:r>
            <a:r>
              <a:rPr lang="pl-PL" sz="1200" b="0" i="0" u="none" strike="noStrike" kern="1200" baseline="0" dirty="0" err="1" smtClean="0">
                <a:solidFill>
                  <a:schemeClr val="tx1"/>
                </a:solidFill>
                <a:latin typeface="+mn-lt"/>
                <a:ea typeface="+mn-ea"/>
                <a:cs typeface="+mn-cs"/>
              </a:rPr>
              <a:t>click</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It also helps identify security loopholes, violations, spoofing</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and those users who are attempting to </a:t>
            </a:r>
            <a:r>
              <a:rPr lang="pl-PL" sz="1200" b="0" i="0" u="none" strike="noStrike" kern="1200" baseline="0" dirty="0" smtClean="0">
                <a:solidFill>
                  <a:schemeClr val="tx1"/>
                </a:solidFill>
                <a:latin typeface="+mn-lt"/>
                <a:ea typeface="+mn-ea"/>
                <a:cs typeface="+mn-cs"/>
              </a:rPr>
              <a:t>[</a:t>
            </a:r>
            <a:r>
              <a:rPr lang="pl-PL" sz="1200" b="0" i="0" u="none" strike="noStrike" kern="1200" baseline="0" dirty="0" err="1" smtClean="0">
                <a:solidFill>
                  <a:schemeClr val="tx1"/>
                </a:solidFill>
                <a:latin typeface="+mn-lt"/>
                <a:ea typeface="+mn-ea"/>
                <a:cs typeface="+mn-cs"/>
              </a:rPr>
              <a:t>click</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circumvent security,</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either intentionally or unintentionally.</a:t>
            </a:r>
            <a:endParaRPr lang="en-US" dirty="0"/>
          </a:p>
        </p:txBody>
      </p:sp>
      <p:sp>
        <p:nvSpPr>
          <p:cNvPr id="4" name="Slide Number Placeholder 3"/>
          <p:cNvSpPr>
            <a:spLocks noGrp="1"/>
          </p:cNvSpPr>
          <p:nvPr>
            <p:ph type="sldNum" sz="quarter" idx="10"/>
          </p:nvPr>
        </p:nvSpPr>
        <p:spPr/>
        <p:txBody>
          <a:bodyPr/>
          <a:lstStyle/>
          <a:p>
            <a:fld id="{ED7B24FE-57DF-FF46-96B6-ACE342584B9A}" type="slidenum">
              <a:rPr lang="en-US" smtClean="0"/>
              <a:t>49</a:t>
            </a:fld>
            <a:endParaRPr lang="en-US"/>
          </a:p>
        </p:txBody>
      </p:sp>
    </p:spTree>
    <p:extLst>
      <p:ext uri="{BB962C8B-B14F-4D97-AF65-F5344CB8AC3E}">
        <p14:creationId xmlns:p14="http://schemas.microsoft.com/office/powerpoint/2010/main" val="400671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pl-PL" sz="1200" b="1" i="0" u="none" strike="noStrike"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pl-PL" sz="1200" b="1" i="0" u="none" strike="noStrike" kern="1200" baseline="0" dirty="0" smtClean="0">
                <a:solidFill>
                  <a:schemeClr val="tx1"/>
                </a:solidFill>
                <a:latin typeface="+mn-lt"/>
                <a:ea typeface="+mn-ea"/>
                <a:cs typeface="+mn-cs"/>
              </a:rPr>
              <a:t>TALK TRACK:</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pl-PL" sz="1200" b="0" i="0" u="none" strike="noStrike"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pl-PL" sz="1200" b="0" i="0" u="none" strike="noStrike" kern="1200" baseline="0" dirty="0" smtClean="0">
                <a:solidFill>
                  <a:schemeClr val="tx1"/>
                </a:solidFill>
                <a:latin typeface="+mn-lt"/>
                <a:ea typeface="+mn-ea"/>
                <a:cs typeface="+mn-cs"/>
              </a:rPr>
              <a:t>[</a:t>
            </a:r>
            <a:r>
              <a:rPr lang="pl-PL" sz="1200" b="0" i="0" u="none" strike="noStrike" kern="1200" baseline="0" dirty="0" err="1" smtClean="0">
                <a:solidFill>
                  <a:schemeClr val="tx1"/>
                </a:solidFill>
                <a:latin typeface="+mn-lt"/>
                <a:ea typeface="+mn-ea"/>
                <a:cs typeface="+mn-cs"/>
              </a:rPr>
              <a:t>click</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 hybris module, such as the WCMS Module, will typically</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result in one or more extensions being added to the hybris</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Platform. Each extension may add additional services in the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form of Spring beans to the global application context or may</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also choose to overwrite existing functionality. </a:t>
            </a:r>
            <a:endParaRPr lang="pl-PL" sz="1200" b="0" i="0" u="none" strike="noStrike"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pl-PL" sz="1200" b="0" i="0" u="none" strike="noStrike"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pl-PL" sz="1200" b="0" i="0" u="none" strike="noStrike" kern="1200" baseline="0" dirty="0" smtClean="0">
                <a:solidFill>
                  <a:schemeClr val="tx1"/>
                </a:solidFill>
                <a:latin typeface="+mn-lt"/>
                <a:ea typeface="+mn-ea"/>
                <a:cs typeface="+mn-cs"/>
              </a:rPr>
              <a:t>[</a:t>
            </a:r>
            <a:r>
              <a:rPr lang="pl-PL" sz="1200" b="0" i="0" u="none" strike="noStrike" kern="1200" baseline="0" dirty="0" err="1" smtClean="0">
                <a:solidFill>
                  <a:schemeClr val="tx1"/>
                </a:solidFill>
                <a:latin typeface="+mn-lt"/>
                <a:ea typeface="+mn-ea"/>
                <a:cs typeface="+mn-cs"/>
              </a:rPr>
              <a:t>click</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Extensions are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either provided by hybris as part of the purchase of a module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or written by yourself, in which case we call this extension a</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custom extension. An extension may simply provide additional</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business logic without exposing a visible UI or it may also</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contain a Java Web Application, that – for example – exposes</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RESTful interfaces or a HTML-based UI </a:t>
            </a:r>
            <a:r>
              <a:rPr lang="pl-PL" sz="1200" b="0" i="0" u="none" strike="noStrike" kern="1200" baseline="0" dirty="0" smtClean="0">
                <a:solidFill>
                  <a:schemeClr val="tx1"/>
                </a:solidFill>
                <a:latin typeface="+mn-lt"/>
                <a:ea typeface="+mn-ea"/>
                <a:cs typeface="+mn-cs"/>
              </a:rPr>
              <a:t>(</a:t>
            </a:r>
            <a:r>
              <a:rPr lang="pl-PL" sz="1200" b="0" i="0" u="none" strike="noStrike" kern="1200" baseline="0" dirty="0" err="1" smtClean="0">
                <a:solidFill>
                  <a:schemeClr val="tx1"/>
                </a:solidFill>
                <a:latin typeface="+mn-lt"/>
                <a:ea typeface="+mn-ea"/>
                <a:cs typeface="+mn-cs"/>
              </a:rPr>
              <a:t>frontend</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that can be used via a</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standard web browser.</a:t>
            </a:r>
            <a:endParaRPr lang="pl-PL" sz="1200" b="0" i="0" u="none" strike="noStrike" kern="1200" baseline="0" dirty="0" smtClean="0">
              <a:solidFill>
                <a:schemeClr val="tx1"/>
              </a:solidFill>
              <a:latin typeface="+mn-lt"/>
              <a:ea typeface="+mn-ea"/>
              <a:cs typeface="+mn-cs"/>
            </a:endParaRPr>
          </a:p>
          <a:p>
            <a:pPr marL="285750" indent="-285750">
              <a:buFont typeface="Arial" panose="020B0604020202020204" pitchFamily="34" charset="0"/>
              <a:buChar char="•"/>
            </a:pPr>
            <a:endParaRPr lang="pl-PL" dirty="0" smtClean="0"/>
          </a:p>
          <a:p>
            <a:pPr marL="0" indent="0">
              <a:buFont typeface="Arial" panose="020B0604020202020204" pitchFamily="34" charset="0"/>
              <a:buNone/>
            </a:pPr>
            <a:r>
              <a:rPr lang="pl-PL" dirty="0" err="1" smtClean="0"/>
              <a:t>Summary</a:t>
            </a:r>
            <a:r>
              <a:rPr lang="pl-PL" dirty="0" smtClean="0"/>
              <a:t>:</a:t>
            </a:r>
          </a:p>
          <a:p>
            <a:pPr marL="285750" indent="-285750">
              <a:buFont typeface="Arial" panose="020B0604020202020204" pitchFamily="34" charset="0"/>
              <a:buChar char="•"/>
            </a:pPr>
            <a:endParaRPr lang="pl-PL" dirty="0" smtClean="0"/>
          </a:p>
          <a:p>
            <a:pPr marL="285750" indent="-285750">
              <a:buFont typeface="Arial" panose="020B0604020202020204" pitchFamily="34" charset="0"/>
              <a:buChar char="•"/>
            </a:pPr>
            <a:r>
              <a:rPr lang="en-US" dirty="0" smtClean="0"/>
              <a:t>Extensions allow to plug in additional functionality. </a:t>
            </a:r>
          </a:p>
          <a:p>
            <a:pPr marL="285750" indent="-285750">
              <a:buFont typeface="Arial" panose="020B0604020202020204" pitchFamily="34" charset="0"/>
              <a:buChar char="•"/>
            </a:pPr>
            <a:r>
              <a:rPr lang="en-US" dirty="0" smtClean="0"/>
              <a:t>Use extensions delivered by hybris or create your own.</a:t>
            </a:r>
          </a:p>
          <a:p>
            <a:pPr marL="285750" indent="-285750">
              <a:buFont typeface="Arial" panose="020B0604020202020204" pitchFamily="34" charset="0"/>
              <a:buChar char="•"/>
            </a:pPr>
            <a:r>
              <a:rPr lang="en-US" dirty="0" smtClean="0"/>
              <a:t>Based on Spring foundation, so they are highly extensible and flexible.</a:t>
            </a:r>
          </a:p>
          <a:p>
            <a:pPr marL="285750" indent="-285750">
              <a:buFont typeface="Arial" panose="020B0604020202020204" pitchFamily="34" charset="0"/>
              <a:buChar char="•"/>
            </a:pPr>
            <a:r>
              <a:rPr lang="en-US" dirty="0" smtClean="0"/>
              <a:t>Provide additional business logic without exposing a visible UI or </a:t>
            </a:r>
            <a:r>
              <a:rPr lang="pl-PL" dirty="0" err="1" smtClean="0"/>
              <a:t>it</a:t>
            </a:r>
            <a:r>
              <a:rPr lang="pl-PL" dirty="0" smtClean="0"/>
              <a:t> </a:t>
            </a:r>
            <a:r>
              <a:rPr lang="en-US" dirty="0" smtClean="0"/>
              <a:t>may </a:t>
            </a:r>
            <a:r>
              <a:rPr lang="pl-PL" dirty="0" err="1" smtClean="0"/>
              <a:t>also</a:t>
            </a:r>
            <a:r>
              <a:rPr lang="pl-PL" dirty="0" smtClean="0"/>
              <a:t> </a:t>
            </a:r>
            <a:r>
              <a:rPr lang="pl-PL" dirty="0" err="1" smtClean="0"/>
              <a:t>contain</a:t>
            </a:r>
            <a:r>
              <a:rPr lang="pl-PL" dirty="0" smtClean="0"/>
              <a:t> </a:t>
            </a:r>
            <a:r>
              <a:rPr lang="en-US" dirty="0" smtClean="0"/>
              <a:t>a web application.</a:t>
            </a:r>
          </a:p>
          <a:p>
            <a:endParaRPr lang="en-US" dirty="0"/>
          </a:p>
        </p:txBody>
      </p:sp>
      <p:sp>
        <p:nvSpPr>
          <p:cNvPr id="4" name="Slide Number Placeholder 3"/>
          <p:cNvSpPr>
            <a:spLocks noGrp="1"/>
          </p:cNvSpPr>
          <p:nvPr>
            <p:ph type="sldNum" sz="quarter" idx="10"/>
          </p:nvPr>
        </p:nvSpPr>
        <p:spPr/>
        <p:txBody>
          <a:bodyPr/>
          <a:lstStyle/>
          <a:p>
            <a:fld id="{ED7B24FE-57DF-FF46-96B6-ACE342584B9A}" type="slidenum">
              <a:rPr lang="en-US" smtClean="0"/>
              <a:t>5</a:t>
            </a:fld>
            <a:endParaRPr lang="en-US"/>
          </a:p>
        </p:txBody>
      </p:sp>
    </p:spTree>
    <p:extLst>
      <p:ext uri="{BB962C8B-B14F-4D97-AF65-F5344CB8AC3E}">
        <p14:creationId xmlns:p14="http://schemas.microsoft.com/office/powerpoint/2010/main" val="2808278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smtClean="0"/>
          </a:p>
          <a:p>
            <a:r>
              <a:rPr lang="pl-PL" b="1" dirty="0" smtClean="0"/>
              <a:t>TALK TRACK:</a:t>
            </a:r>
          </a:p>
          <a:p>
            <a:endParaRPr lang="pl-PL" dirty="0" smtClean="0"/>
          </a:p>
          <a:p>
            <a:r>
              <a:rPr lang="pl-PL" sz="1200" b="0" i="0" u="none" strike="noStrike" kern="1200" baseline="0" dirty="0" smtClean="0">
                <a:solidFill>
                  <a:schemeClr val="tx1"/>
                </a:solidFill>
                <a:latin typeface="+mn-lt"/>
                <a:ea typeface="+mn-ea"/>
                <a:cs typeface="+mn-cs"/>
              </a:rPr>
              <a:t>[</a:t>
            </a:r>
            <a:r>
              <a:rPr lang="pl-PL" sz="1200" b="0" i="0" u="none" strike="noStrike" kern="1200" baseline="0" dirty="0" err="1" smtClean="0">
                <a:solidFill>
                  <a:schemeClr val="tx1"/>
                </a:solidFill>
                <a:latin typeface="+mn-lt"/>
                <a:ea typeface="+mn-ea"/>
                <a:cs typeface="+mn-cs"/>
              </a:rPr>
              <a:t>click</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hybris has an optional LDAP extension that allows authentication</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of users listed in LDAP and Active directories. In particular the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hybris LDAP extension allows:</a:t>
            </a:r>
          </a:p>
          <a:p>
            <a:pPr marL="171450" indent="-171450">
              <a:buFont typeface="Arial" panose="020B0604020202020204" pitchFamily="34" charset="0"/>
              <a:buChar char="•"/>
            </a:pPr>
            <a:r>
              <a:rPr lang="pl-PL" sz="1200" b="0" i="0" u="none" strike="noStrike" kern="1200" baseline="0" dirty="0" smtClean="0">
                <a:solidFill>
                  <a:schemeClr val="tx1"/>
                </a:solidFill>
                <a:latin typeface="+mn-lt"/>
                <a:ea typeface="+mn-ea"/>
                <a:cs typeface="+mn-cs"/>
              </a:rPr>
              <a:t>[</a:t>
            </a:r>
            <a:r>
              <a:rPr lang="pl-PL" sz="1200" b="0" i="0" u="none" strike="noStrike" kern="1200" baseline="0" dirty="0" err="1" smtClean="0">
                <a:solidFill>
                  <a:schemeClr val="tx1"/>
                </a:solidFill>
                <a:latin typeface="+mn-lt"/>
                <a:ea typeface="+mn-ea"/>
                <a:cs typeface="+mn-cs"/>
              </a:rPr>
              <a:t>click</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hybris Commerce Suite to verify the identity of user</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accounts against an LDAP or active directory server,</a:t>
            </a:r>
          </a:p>
          <a:p>
            <a:pPr marL="171450" indent="-171450">
              <a:buFont typeface="Arial" panose="020B0604020202020204" pitchFamily="34" charset="0"/>
              <a:buChar char="•"/>
            </a:pPr>
            <a:r>
              <a:rPr lang="pl-PL" sz="1200" b="0" i="0" u="none" strike="noStrike" kern="1200" baseline="0" dirty="0" smtClean="0">
                <a:solidFill>
                  <a:schemeClr val="tx1"/>
                </a:solidFill>
                <a:latin typeface="+mn-lt"/>
                <a:ea typeface="+mn-ea"/>
                <a:cs typeface="+mn-cs"/>
              </a:rPr>
              <a:t>[</a:t>
            </a:r>
            <a:r>
              <a:rPr lang="pl-PL" sz="1200" b="0" i="0" u="none" strike="noStrike" kern="1200" baseline="0" dirty="0" err="1" smtClean="0">
                <a:solidFill>
                  <a:schemeClr val="tx1"/>
                </a:solidFill>
                <a:latin typeface="+mn-lt"/>
                <a:ea typeface="+mn-ea"/>
                <a:cs typeface="+mn-cs"/>
              </a:rPr>
              <a:t>click</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chance to implement a Single-Sign-On concept,</a:t>
            </a:r>
          </a:p>
          <a:p>
            <a:pPr marL="171450" indent="-171450">
              <a:buFont typeface="Arial" charset="0"/>
              <a:buChar char="•"/>
            </a:pPr>
            <a:r>
              <a:rPr lang="pl-PL" sz="1200" b="0" i="0" u="none" strike="noStrike" kern="1200" baseline="0" dirty="0" smtClean="0">
                <a:solidFill>
                  <a:schemeClr val="tx1"/>
                </a:solidFill>
                <a:latin typeface="+mn-lt"/>
                <a:ea typeface="+mn-ea"/>
                <a:cs typeface="+mn-cs"/>
              </a:rPr>
              <a:t>[</a:t>
            </a:r>
            <a:r>
              <a:rPr lang="pl-PL" sz="1200" b="0" i="0" u="none" strike="noStrike" kern="1200" baseline="0" dirty="0" err="1" smtClean="0">
                <a:solidFill>
                  <a:schemeClr val="tx1"/>
                </a:solidFill>
                <a:latin typeface="+mn-lt"/>
                <a:ea typeface="+mn-ea"/>
                <a:cs typeface="+mn-cs"/>
              </a:rPr>
              <a:t>click</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ability to import LDIF (the LDAP query language) files</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and search results.</a:t>
            </a:r>
            <a:endParaRPr lang="pl-PL" sz="1200" b="0" i="0" u="none" strike="noStrike" kern="1200" baseline="0" dirty="0" smtClean="0">
              <a:solidFill>
                <a:schemeClr val="tx1"/>
              </a:solidFill>
              <a:latin typeface="+mn-lt"/>
              <a:ea typeface="+mn-ea"/>
              <a:cs typeface="+mn-cs"/>
            </a:endParaRPr>
          </a:p>
          <a:p>
            <a:pPr marL="0" indent="0">
              <a:buFont typeface="Arial" charset="0"/>
              <a:buNone/>
            </a:pPr>
            <a:endParaRPr lang="pl-PL"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D7B24FE-57DF-FF46-96B6-ACE342584B9A}" type="slidenum">
              <a:rPr lang="en-US" smtClean="0"/>
              <a:t>50</a:t>
            </a:fld>
            <a:endParaRPr lang="en-US"/>
          </a:p>
        </p:txBody>
      </p:sp>
    </p:spTree>
    <p:extLst>
      <p:ext uri="{BB962C8B-B14F-4D97-AF65-F5344CB8AC3E}">
        <p14:creationId xmlns:p14="http://schemas.microsoft.com/office/powerpoint/2010/main" val="2170061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pl-PL" dirty="0" smtClean="0"/>
          </a:p>
          <a:p>
            <a:pPr marL="0" indent="0">
              <a:buFont typeface="Arial" panose="020B0604020202020204" pitchFamily="34" charset="0"/>
              <a:buNone/>
            </a:pPr>
            <a:r>
              <a:rPr lang="pl-PL" b="1" dirty="0" smtClean="0"/>
              <a:t>TALK TRACK:</a:t>
            </a:r>
          </a:p>
          <a:p>
            <a:pPr marL="0" indent="0">
              <a:buFont typeface="Arial" panose="020B0604020202020204" pitchFamily="34" charset="0"/>
              <a:buNone/>
            </a:pPr>
            <a:endParaRPr lang="pl-PL" dirty="0" smtClean="0"/>
          </a:p>
          <a:p>
            <a:r>
              <a:rPr lang="en-US" sz="1200" b="0" i="0" u="none" strike="noStrike" kern="1200" baseline="0" dirty="0" smtClean="0">
                <a:solidFill>
                  <a:schemeClr val="tx1"/>
                </a:solidFill>
                <a:latin typeface="+mn-lt"/>
                <a:ea typeface="+mn-ea"/>
                <a:cs typeface="+mn-cs"/>
              </a:rPr>
              <a:t>As we mentioned already, an extension may include a Java</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Web Application</a:t>
            </a:r>
            <a:r>
              <a:rPr lang="pl-PL" sz="1200" b="0" i="0" u="none" strike="noStrike" kern="1200" baseline="0" dirty="0" smtClean="0">
                <a:solidFill>
                  <a:schemeClr val="tx1"/>
                </a:solidFill>
                <a:latin typeface="+mn-lt"/>
                <a:ea typeface="+mn-ea"/>
                <a:cs typeface="+mn-cs"/>
              </a:rPr>
              <a:t> [</a:t>
            </a:r>
            <a:r>
              <a:rPr lang="pl-PL" sz="1200" b="0" i="0" u="none" strike="noStrike" kern="1200" baseline="0" dirty="0" err="1" smtClean="0">
                <a:solidFill>
                  <a:schemeClr val="tx1"/>
                </a:solidFill>
                <a:latin typeface="+mn-lt"/>
                <a:ea typeface="+mn-ea"/>
                <a:cs typeface="+mn-cs"/>
              </a:rPr>
              <a:t>click</a:t>
            </a:r>
            <a:r>
              <a:rPr lang="pl-PL" sz="1200" b="0" i="0"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 A natural framework choice to realize this</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web application in our Spring environment </a:t>
            </a:r>
            <a:r>
              <a:rPr lang="pl-PL" sz="1200" b="0" i="0" u="none" strike="noStrike" kern="1200" baseline="0" dirty="0" smtClean="0">
                <a:solidFill>
                  <a:schemeClr val="tx1"/>
                </a:solidFill>
                <a:latin typeface="+mn-lt"/>
                <a:ea typeface="+mn-ea"/>
                <a:cs typeface="+mn-cs"/>
              </a:rPr>
              <a:t>[</a:t>
            </a:r>
            <a:r>
              <a:rPr lang="pl-PL" sz="1200" b="0" i="0" u="none" strike="noStrike" kern="1200" baseline="0" dirty="0" err="1" smtClean="0">
                <a:solidFill>
                  <a:schemeClr val="tx1"/>
                </a:solidFill>
                <a:latin typeface="+mn-lt"/>
                <a:ea typeface="+mn-ea"/>
                <a:cs typeface="+mn-cs"/>
              </a:rPr>
              <a:t>click</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is to use the Spring</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MVC Framework, but technically any Java Web Framework</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may be used by our clients.</a:t>
            </a:r>
            <a:r>
              <a:rPr lang="pl-PL" sz="1200" b="0" i="0" u="none" strike="noStrike" kern="1200" baseline="0" dirty="0" smtClean="0">
                <a:solidFill>
                  <a:schemeClr val="tx1"/>
                </a:solidFill>
                <a:latin typeface="+mn-lt"/>
                <a:ea typeface="+mn-ea"/>
                <a:cs typeface="+mn-cs"/>
              </a:rPr>
              <a:t> </a:t>
            </a:r>
          </a:p>
          <a:p>
            <a:endParaRPr lang="pl-PL"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We distinguish between two types of web applications:</a:t>
            </a:r>
            <a:endParaRPr lang="pl-PL" sz="1200" b="0" i="0" u="none" strike="noStrike" kern="1200" baseline="0" dirty="0" smtClean="0">
              <a:solidFill>
                <a:schemeClr val="tx1"/>
              </a:solidFill>
              <a:latin typeface="+mn-lt"/>
              <a:ea typeface="+mn-ea"/>
              <a:cs typeface="+mn-cs"/>
            </a:endParaRPr>
          </a:p>
          <a:p>
            <a:endParaRPr lang="pl-PL" dirty="0" smtClean="0"/>
          </a:p>
          <a:p>
            <a:pPr marL="228600" indent="-228600">
              <a:buFont typeface="+mj-lt"/>
              <a:buAutoNum type="arabicPeriod"/>
            </a:pPr>
            <a:r>
              <a:rPr lang="pl-PL" sz="1200" b="0" i="0" u="none" strike="noStrike" kern="1200" baseline="0" dirty="0" smtClean="0">
                <a:solidFill>
                  <a:schemeClr val="tx1"/>
                </a:solidFill>
                <a:latin typeface="+mn-lt"/>
                <a:ea typeface="+mn-ea"/>
                <a:cs typeface="+mn-cs"/>
              </a:rPr>
              <a:t>[</a:t>
            </a:r>
            <a:r>
              <a:rPr lang="pl-PL" sz="1200" b="0" i="0" u="none" strike="noStrike" kern="1200" baseline="0" dirty="0" err="1" smtClean="0">
                <a:solidFill>
                  <a:schemeClr val="tx1"/>
                </a:solidFill>
                <a:latin typeface="+mn-lt"/>
                <a:ea typeface="+mn-ea"/>
                <a:cs typeface="+mn-cs"/>
              </a:rPr>
              <a:t>click</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Presentation-oriented web applications are geared</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towards web browsers and will typically generate dynamic</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HTML markup. If you choose to offer a web-based store,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you will either adapt one of our templates (see for example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Accelerator template) or create this web application from</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scratch.</a:t>
            </a:r>
            <a:endParaRPr lang="pl-PL" sz="1200" b="0" i="0" u="none" strike="noStrike" kern="1200" baseline="0" dirty="0" smtClean="0">
              <a:solidFill>
                <a:schemeClr val="tx1"/>
              </a:solidFill>
              <a:latin typeface="+mn-lt"/>
              <a:ea typeface="+mn-ea"/>
              <a:cs typeface="+mn-cs"/>
            </a:endParaRPr>
          </a:p>
          <a:p>
            <a:pPr marL="228600" indent="-228600">
              <a:buFont typeface="+mj-lt"/>
              <a:buAutoNum type="arabicPeriod"/>
            </a:pPr>
            <a:endParaRPr lang="pl-PL" sz="1200" b="0" i="0" u="none" strike="noStrike" kern="1200" baseline="0" dirty="0" smtClean="0">
              <a:solidFill>
                <a:schemeClr val="tx1"/>
              </a:solidFill>
              <a:latin typeface="+mn-lt"/>
              <a:ea typeface="+mn-ea"/>
              <a:cs typeface="+mn-cs"/>
            </a:endParaRPr>
          </a:p>
          <a:p>
            <a:pPr marL="228600" indent="-228600">
              <a:buFont typeface="+mj-lt"/>
              <a:buAutoNum type="arabicPeriod"/>
            </a:pPr>
            <a:r>
              <a:rPr lang="pl-PL" sz="1200" b="0" i="0" u="none" strike="noStrike" kern="1200" baseline="0" dirty="0" smtClean="0">
                <a:solidFill>
                  <a:schemeClr val="tx1"/>
                </a:solidFill>
                <a:latin typeface="+mn-lt"/>
                <a:ea typeface="+mn-ea"/>
                <a:cs typeface="+mn-cs"/>
              </a:rPr>
              <a:t>[</a:t>
            </a:r>
            <a:r>
              <a:rPr lang="pl-PL" sz="1200" b="0" i="0" u="none" strike="noStrike" kern="1200" baseline="0" dirty="0" err="1" smtClean="0">
                <a:solidFill>
                  <a:schemeClr val="tx1"/>
                </a:solidFill>
                <a:latin typeface="+mn-lt"/>
                <a:ea typeface="+mn-ea"/>
                <a:cs typeface="+mn-cs"/>
              </a:rPr>
              <a:t>click</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Service-oriented web applications typically implement</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web service endpoints. The clients of these web services</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are often mobile devices, but may also be other presentation-oriented web applications or other 3rd party systems. The hybris Omni</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Commerce Connect (OCC) web services for example offer a</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RESTful web services API and therefore can be considered a</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service-oriented web application.</a:t>
            </a:r>
            <a:endParaRPr lang="pl-PL" sz="1200" b="0" i="0" u="none" strike="noStrike" kern="1200" baseline="0" dirty="0" smtClean="0">
              <a:solidFill>
                <a:schemeClr val="tx1"/>
              </a:solidFill>
              <a:latin typeface="+mn-lt"/>
              <a:ea typeface="+mn-ea"/>
              <a:cs typeface="+mn-cs"/>
            </a:endParaRPr>
          </a:p>
          <a:p>
            <a:endParaRPr lang="pl-PL" dirty="0" smtClean="0"/>
          </a:p>
          <a:p>
            <a:pPr marL="0" indent="0">
              <a:buFont typeface="Arial" panose="020B0604020202020204" pitchFamily="34" charset="0"/>
              <a:buNone/>
            </a:pPr>
            <a:r>
              <a:rPr lang="pl-PL" b="1" dirty="0" err="1" smtClean="0"/>
              <a:t>Summary</a:t>
            </a:r>
            <a:r>
              <a:rPr lang="pl-PL" b="1" dirty="0" smtClean="0"/>
              <a:t>:</a:t>
            </a:r>
          </a:p>
          <a:p>
            <a:pPr marL="285750" indent="-285750">
              <a:buFont typeface="Arial" panose="020B0604020202020204" pitchFamily="34" charset="0"/>
              <a:buChar char="•"/>
            </a:pPr>
            <a:endParaRPr lang="pl-PL" dirty="0" smtClean="0"/>
          </a:p>
          <a:p>
            <a:pPr marL="285750" indent="-285750">
              <a:buFont typeface="Arial" panose="020B0604020202020204" pitchFamily="34" charset="0"/>
              <a:buChar char="•"/>
            </a:pPr>
            <a:r>
              <a:rPr lang="pl-PL" dirty="0" err="1" smtClean="0"/>
              <a:t>Default</a:t>
            </a:r>
            <a:r>
              <a:rPr lang="pl-PL" dirty="0" smtClean="0"/>
              <a:t> web </a:t>
            </a:r>
            <a:r>
              <a:rPr lang="pl-PL" dirty="0" err="1" smtClean="0"/>
              <a:t>applications</a:t>
            </a:r>
            <a:r>
              <a:rPr lang="pl-PL" dirty="0" smtClean="0"/>
              <a:t> </a:t>
            </a:r>
            <a:r>
              <a:rPr lang="pl-PL" dirty="0" err="1" smtClean="0"/>
              <a:t>built</a:t>
            </a:r>
            <a:r>
              <a:rPr lang="pl-PL" dirty="0" smtClean="0"/>
              <a:t> on Spring MVC.</a:t>
            </a:r>
            <a:endParaRPr lang="en-US" dirty="0" smtClean="0"/>
          </a:p>
          <a:p>
            <a:pPr marL="285750" indent="-285750">
              <a:buFont typeface="Arial" panose="020B0604020202020204" pitchFamily="34" charset="0"/>
              <a:buChar char="•"/>
            </a:pPr>
            <a:r>
              <a:rPr lang="pl-PL" dirty="0" err="1" smtClean="0"/>
              <a:t>You</a:t>
            </a:r>
            <a:r>
              <a:rPr lang="pl-PL" dirty="0" smtClean="0"/>
              <a:t> </a:t>
            </a:r>
            <a:r>
              <a:rPr lang="pl-PL" dirty="0" err="1" smtClean="0"/>
              <a:t>can</a:t>
            </a:r>
            <a:r>
              <a:rPr lang="pl-PL" dirty="0" smtClean="0"/>
              <a:t> </a:t>
            </a:r>
            <a:r>
              <a:rPr lang="pl-PL" dirty="0" err="1" smtClean="0"/>
              <a:t>use</a:t>
            </a:r>
            <a:r>
              <a:rPr lang="pl-PL" dirty="0" smtClean="0"/>
              <a:t> </a:t>
            </a:r>
            <a:r>
              <a:rPr lang="pl-PL" dirty="0" err="1" smtClean="0"/>
              <a:t>any</a:t>
            </a:r>
            <a:r>
              <a:rPr lang="pl-PL" dirty="0" smtClean="0"/>
              <a:t> Java </a:t>
            </a:r>
            <a:r>
              <a:rPr lang="pl-PL" dirty="0" err="1" smtClean="0"/>
              <a:t>or</a:t>
            </a:r>
            <a:r>
              <a:rPr lang="pl-PL" dirty="0" smtClean="0"/>
              <a:t> non-Java </a:t>
            </a:r>
            <a:r>
              <a:rPr lang="pl-PL" dirty="0" err="1" smtClean="0"/>
              <a:t>frameworks</a:t>
            </a:r>
            <a:r>
              <a:rPr lang="pl-PL" dirty="0" smtClean="0"/>
              <a:t>.</a:t>
            </a:r>
            <a:endParaRPr lang="en-US" dirty="0" smtClean="0"/>
          </a:p>
          <a:p>
            <a:pPr marL="285750" indent="-285750">
              <a:buFont typeface="Arial" panose="020B0604020202020204" pitchFamily="34" charset="0"/>
              <a:buChar char="•"/>
            </a:pPr>
            <a:r>
              <a:rPr lang="pl-PL" dirty="0" err="1" smtClean="0"/>
              <a:t>Ready</a:t>
            </a:r>
            <a:r>
              <a:rPr lang="pl-PL" dirty="0" smtClean="0"/>
              <a:t> to </a:t>
            </a:r>
            <a:r>
              <a:rPr lang="pl-PL" dirty="0" err="1" smtClean="0"/>
              <a:t>use</a:t>
            </a:r>
            <a:r>
              <a:rPr lang="pl-PL" dirty="0" smtClean="0"/>
              <a:t> </a:t>
            </a:r>
            <a:r>
              <a:rPr lang="pl-PL" dirty="0" err="1" smtClean="0"/>
              <a:t>templates</a:t>
            </a:r>
            <a:r>
              <a:rPr lang="pl-PL" dirty="0" smtClean="0"/>
              <a:t> for </a:t>
            </a:r>
            <a:r>
              <a:rPr lang="pl-PL" dirty="0" err="1" smtClean="0"/>
              <a:t>both</a:t>
            </a:r>
            <a:r>
              <a:rPr lang="pl-PL" dirty="0" smtClean="0"/>
              <a:t> </a:t>
            </a:r>
            <a:r>
              <a:rPr lang="pl-PL" dirty="0" err="1" smtClean="0"/>
              <a:t>presentation-oriented</a:t>
            </a:r>
            <a:r>
              <a:rPr lang="pl-PL" dirty="0" smtClean="0"/>
              <a:t> </a:t>
            </a:r>
            <a:r>
              <a:rPr lang="pl-PL" dirty="0" err="1" smtClean="0"/>
              <a:t>or</a:t>
            </a:r>
            <a:r>
              <a:rPr lang="pl-PL" dirty="0" smtClean="0"/>
              <a:t> service-</a:t>
            </a:r>
            <a:r>
              <a:rPr lang="pl-PL" dirty="0" err="1" smtClean="0"/>
              <a:t>oriented</a:t>
            </a:r>
            <a:r>
              <a:rPr lang="pl-PL" dirty="0" smtClean="0"/>
              <a:t> </a:t>
            </a:r>
            <a:r>
              <a:rPr lang="pl-PL" dirty="0" err="1" smtClean="0"/>
              <a:t>applications</a:t>
            </a:r>
            <a:r>
              <a:rPr lang="pl-PL" dirty="0" smtClean="0"/>
              <a:t>.</a:t>
            </a:r>
          </a:p>
          <a:p>
            <a:pPr marL="285750" indent="-285750">
              <a:buFont typeface="Arial" panose="020B0604020202020204" pitchFamily="34" charset="0"/>
              <a:buChar char="•"/>
            </a:pPr>
            <a:r>
              <a:rPr lang="pl-PL" dirty="0" smtClean="0"/>
              <a:t>hybris Omni Commerce Connect to </a:t>
            </a:r>
            <a:r>
              <a:rPr lang="pl-PL" dirty="0" err="1" smtClean="0"/>
              <a:t>integrate</a:t>
            </a:r>
            <a:r>
              <a:rPr lang="pl-PL" dirty="0" smtClean="0"/>
              <a:t> with 3rd party </a:t>
            </a:r>
            <a:r>
              <a:rPr lang="pl-PL" dirty="0" err="1" smtClean="0"/>
              <a:t>systems</a:t>
            </a:r>
            <a:r>
              <a:rPr lang="pl-PL" dirty="0" smtClean="0"/>
              <a:t>.</a:t>
            </a:r>
          </a:p>
          <a:p>
            <a:pPr marL="285750" indent="-285750">
              <a:buFont typeface="Arial" panose="020B0604020202020204" pitchFamily="34" charset="0"/>
              <a:buChar char="•"/>
            </a:pPr>
            <a:r>
              <a:rPr lang="pl-PL" dirty="0" smtClean="0"/>
              <a:t>Open to </a:t>
            </a:r>
            <a:r>
              <a:rPr lang="pl-PL" dirty="0" err="1" smtClean="0"/>
              <a:t>all</a:t>
            </a:r>
            <a:r>
              <a:rPr lang="pl-PL" dirty="0" smtClean="0"/>
              <a:t> </a:t>
            </a:r>
            <a:r>
              <a:rPr lang="pl-PL" dirty="0" err="1" smtClean="0"/>
              <a:t>technologies</a:t>
            </a:r>
            <a:r>
              <a:rPr lang="pl-PL"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ED7B24FE-57DF-FF46-96B6-ACE342584B9A}" type="slidenum">
              <a:rPr lang="en-US" smtClean="0"/>
              <a:t>6</a:t>
            </a:fld>
            <a:endParaRPr lang="en-US"/>
          </a:p>
        </p:txBody>
      </p:sp>
    </p:spTree>
    <p:extLst>
      <p:ext uri="{BB962C8B-B14F-4D97-AF65-F5344CB8AC3E}">
        <p14:creationId xmlns:p14="http://schemas.microsoft.com/office/powerpoint/2010/main" val="274505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b="1" dirty="0" smtClean="0"/>
          </a:p>
          <a:p>
            <a:r>
              <a:rPr lang="pl-PL" b="1" dirty="0" smtClean="0"/>
              <a:t>TALK</a:t>
            </a:r>
            <a:r>
              <a:rPr lang="pl-PL" b="1" baseline="0" dirty="0" smtClean="0"/>
              <a:t> TRACK:</a:t>
            </a:r>
          </a:p>
          <a:p>
            <a:endParaRPr lang="pl-PL" dirty="0" smtClean="0"/>
          </a:p>
          <a:p>
            <a:r>
              <a:rPr lang="pl-PL" sz="1200" b="0" i="0" u="none" strike="noStrike" kern="1200" baseline="0" dirty="0" smtClean="0">
                <a:solidFill>
                  <a:schemeClr val="tx1"/>
                </a:solidFill>
                <a:latin typeface="+mn-lt"/>
                <a:ea typeface="+mn-ea"/>
                <a:cs typeface="+mn-cs"/>
              </a:rPr>
              <a:t>1) [</a:t>
            </a:r>
            <a:r>
              <a:rPr lang="pl-PL" sz="1200" b="0" i="0" u="none" strike="noStrike" kern="1200" baseline="0" dirty="0" err="1" smtClean="0">
                <a:solidFill>
                  <a:schemeClr val="tx1"/>
                </a:solidFill>
                <a:latin typeface="+mn-lt"/>
                <a:ea typeface="+mn-ea"/>
                <a:cs typeface="+mn-cs"/>
              </a:rPr>
              <a:t>click</a:t>
            </a:r>
            <a:r>
              <a:rPr lang="pl-PL" sz="1200" b="0" i="0" u="none" strike="noStrike" kern="1200" baseline="0" dirty="0" smtClean="0">
                <a:solidFill>
                  <a:schemeClr val="tx1"/>
                </a:solidFill>
                <a:latin typeface="+mn-lt"/>
                <a:ea typeface="+mn-ea"/>
                <a:cs typeface="+mn-cs"/>
              </a:rPr>
              <a:t>] </a:t>
            </a:r>
            <a:r>
              <a:rPr lang="pl-PL" sz="1200" b="1" i="0" u="none" strike="noStrike" kern="1200" baseline="0" dirty="0" smtClean="0">
                <a:solidFill>
                  <a:schemeClr val="tx1"/>
                </a:solidFill>
                <a:latin typeface="+mn-lt"/>
                <a:ea typeface="+mn-ea"/>
                <a:cs typeface="+mn-cs"/>
              </a:rPr>
              <a:t>Business </a:t>
            </a:r>
            <a:r>
              <a:rPr lang="pl-PL" sz="1200" b="1" i="0" u="none" strike="noStrike" kern="1200" baseline="0" dirty="0" err="1" smtClean="0">
                <a:solidFill>
                  <a:schemeClr val="tx1"/>
                </a:solidFill>
                <a:latin typeface="+mn-lt"/>
                <a:ea typeface="+mn-ea"/>
                <a:cs typeface="+mn-cs"/>
              </a:rPr>
              <a:t>Logic</a:t>
            </a:r>
            <a:r>
              <a:rPr lang="pl-PL" sz="1200" b="1" i="0" u="none" strike="noStrike" kern="1200" baseline="0" dirty="0" smtClean="0">
                <a:solidFill>
                  <a:schemeClr val="tx1"/>
                </a:solidFill>
                <a:latin typeface="+mn-lt"/>
                <a:ea typeface="+mn-ea"/>
                <a:cs typeface="+mn-cs"/>
              </a:rPr>
              <a:t> / ServiceLayer</a:t>
            </a:r>
          </a:p>
          <a:p>
            <a:r>
              <a:rPr lang="en-US" sz="1200" b="0" i="0" u="none" strike="noStrike" kern="1200" baseline="0" dirty="0" smtClean="0">
                <a:solidFill>
                  <a:schemeClr val="tx1"/>
                </a:solidFill>
                <a:latin typeface="+mn-lt"/>
                <a:ea typeface="+mn-ea"/>
                <a:cs typeface="+mn-cs"/>
              </a:rPr>
              <a:t>To interact with the hybris Platform and all services offered,</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an extension uses the hybris ServiceLayer API. This API</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consists of a set of services, managed by the Spring environment</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and includes all business logic that the hybris Platform</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and extensions offer. The hybris Platform and each extension</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may add services to the ServiceLayer, in which case all other</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extensions can use these services.</a:t>
            </a:r>
            <a:endParaRPr lang="pl-PL" dirty="0" smtClean="0"/>
          </a:p>
          <a:p>
            <a:endParaRPr lang="pl-PL" dirty="0" smtClean="0"/>
          </a:p>
          <a:p>
            <a:r>
              <a:rPr lang="pl-PL" dirty="0" smtClean="0"/>
              <a:t>2) [</a:t>
            </a:r>
            <a:r>
              <a:rPr lang="pl-PL" dirty="0" err="1" smtClean="0"/>
              <a:t>click</a:t>
            </a:r>
            <a:r>
              <a:rPr lang="pl-PL" dirty="0" smtClean="0"/>
              <a:t>] </a:t>
            </a:r>
            <a:r>
              <a:rPr lang="pl-PL" b="1" dirty="0" err="1" smtClean="0"/>
              <a:t>Persistence</a:t>
            </a:r>
            <a:r>
              <a:rPr lang="pl-PL" b="1" dirty="0" smtClean="0"/>
              <a:t> </a:t>
            </a:r>
            <a:r>
              <a:rPr lang="pl-PL" b="1" dirty="0" err="1" smtClean="0"/>
              <a:t>Logic</a:t>
            </a:r>
            <a:r>
              <a:rPr lang="pl-PL" b="1" dirty="0" smtClean="0"/>
              <a:t> / PersistenceLayer</a:t>
            </a:r>
          </a:p>
          <a:p>
            <a:r>
              <a:rPr lang="en-US" sz="1200" b="0" i="0" u="none" strike="noStrike" kern="1200" baseline="0" dirty="0" smtClean="0">
                <a:solidFill>
                  <a:schemeClr val="tx1"/>
                </a:solidFill>
                <a:latin typeface="+mn-lt"/>
                <a:ea typeface="+mn-ea"/>
                <a:cs typeface="+mn-cs"/>
              </a:rPr>
              <a:t>The persistence layer offers a similar concept to Hibernate,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in that the mapping between business objects and database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tables is taken care of behind the scenes with an ORM (Object-Relational-Mapping) framework. However it is more flexible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as it seamlessly and immediately supports all new custom</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business models that are created by our partners.</a:t>
            </a:r>
            <a:endParaRPr lang="pl-PL" dirty="0" smtClean="0"/>
          </a:p>
          <a:p>
            <a:endParaRPr lang="pl-PL" dirty="0" smtClean="0"/>
          </a:p>
          <a:p>
            <a:r>
              <a:rPr lang="pl-PL" dirty="0" smtClean="0"/>
              <a:t>3) </a:t>
            </a:r>
            <a:r>
              <a:rPr lang="pl-PL" b="1" dirty="0" err="1" smtClean="0"/>
              <a:t>Benefits</a:t>
            </a:r>
            <a:r>
              <a:rPr lang="pl-PL" b="1" dirty="0" smtClean="0"/>
              <a:t> of </a:t>
            </a:r>
            <a:r>
              <a:rPr lang="pl-PL" b="1" dirty="0" err="1" smtClean="0"/>
              <a:t>Separation</a:t>
            </a:r>
            <a:r>
              <a:rPr lang="pl-PL" b="1" dirty="0" smtClean="0"/>
              <a:t> of </a:t>
            </a:r>
            <a:r>
              <a:rPr lang="pl-PL" b="1" dirty="0" err="1" smtClean="0"/>
              <a:t>Layers</a:t>
            </a:r>
            <a:endParaRPr lang="pl-PL" b="1" dirty="0" smtClean="0"/>
          </a:p>
          <a:p>
            <a:r>
              <a:rPr lang="en-US" sz="1200" b="0" i="0" u="none" strike="noStrike" kern="1200" baseline="0" dirty="0" smtClean="0">
                <a:solidFill>
                  <a:schemeClr val="tx1"/>
                </a:solidFill>
                <a:latin typeface="+mn-lt"/>
                <a:ea typeface="+mn-ea"/>
                <a:cs typeface="+mn-cs"/>
              </a:rPr>
              <a:t>The clear separation of the Service Layer (hybris ServiceLayer</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API) and Persistence Layer (hybris PersistenceLayer API) is</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very beneficial when it comes to testing. Each layer can be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tested in isolation, which significantly reduces the time and</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setup cost for the tests.</a:t>
            </a:r>
            <a:endParaRPr lang="pl-PL" dirty="0" smtClean="0"/>
          </a:p>
          <a:p>
            <a:endParaRPr lang="pl-PL" dirty="0" smtClean="0"/>
          </a:p>
          <a:p>
            <a:r>
              <a:rPr lang="pl-PL" b="1" dirty="0" err="1" smtClean="0"/>
              <a:t>Summary</a:t>
            </a:r>
            <a:r>
              <a:rPr lang="pl-PL" b="1" dirty="0" smtClean="0"/>
              <a:t>:</a:t>
            </a:r>
          </a:p>
          <a:p>
            <a:endParaRPr lang="pl-PL" dirty="0" smtClean="0"/>
          </a:p>
          <a:p>
            <a:pPr marL="285750" indent="-285750">
              <a:buFont typeface="Arial" panose="020B0604020202020204" pitchFamily="34" charset="0"/>
              <a:buChar char="•"/>
            </a:pPr>
            <a:r>
              <a:rPr lang="pl-PL" dirty="0" smtClean="0"/>
              <a:t>Services </a:t>
            </a:r>
            <a:r>
              <a:rPr lang="pl-PL" dirty="0" err="1" smtClean="0"/>
              <a:t>managed</a:t>
            </a:r>
            <a:r>
              <a:rPr lang="pl-PL" dirty="0" smtClean="0"/>
              <a:t> by Spring environment.</a:t>
            </a:r>
          </a:p>
          <a:p>
            <a:pPr marL="285750" indent="-285750">
              <a:buFont typeface="Arial" panose="020B0604020202020204" pitchFamily="34" charset="0"/>
              <a:buChar char="•"/>
            </a:pPr>
            <a:r>
              <a:rPr lang="pl-PL" dirty="0" err="1" smtClean="0"/>
              <a:t>Easily</a:t>
            </a:r>
            <a:r>
              <a:rPr lang="pl-PL" dirty="0" smtClean="0"/>
              <a:t> </a:t>
            </a:r>
            <a:r>
              <a:rPr lang="pl-PL" dirty="0" err="1" smtClean="0"/>
              <a:t>add</a:t>
            </a:r>
            <a:r>
              <a:rPr lang="pl-PL" dirty="0" smtClean="0"/>
              <a:t> </a:t>
            </a:r>
            <a:r>
              <a:rPr lang="pl-PL" dirty="0" err="1" smtClean="0"/>
              <a:t>new</a:t>
            </a:r>
            <a:r>
              <a:rPr lang="pl-PL" dirty="0" smtClean="0"/>
              <a:t> services </a:t>
            </a:r>
            <a:r>
              <a:rPr lang="pl-PL" dirty="0" err="1" smtClean="0"/>
              <a:t>or</a:t>
            </a:r>
            <a:r>
              <a:rPr lang="pl-PL" dirty="0" smtClean="0"/>
              <a:t> </a:t>
            </a:r>
            <a:r>
              <a:rPr lang="pl-PL" dirty="0" err="1" smtClean="0"/>
              <a:t>customize</a:t>
            </a:r>
            <a:r>
              <a:rPr lang="pl-PL" dirty="0" smtClean="0"/>
              <a:t> </a:t>
            </a:r>
            <a:r>
              <a:rPr lang="pl-PL" dirty="0" err="1" smtClean="0"/>
              <a:t>existing</a:t>
            </a:r>
            <a:r>
              <a:rPr lang="pl-PL" dirty="0" smtClean="0"/>
              <a:t> </a:t>
            </a:r>
            <a:r>
              <a:rPr lang="pl-PL" dirty="0" err="1" smtClean="0"/>
              <a:t>ones</a:t>
            </a:r>
            <a:r>
              <a:rPr lang="pl-PL" dirty="0" smtClean="0"/>
              <a:t>.</a:t>
            </a:r>
          </a:p>
          <a:p>
            <a:pPr marL="285750" indent="-285750">
              <a:buFont typeface="Arial" panose="020B0604020202020204" pitchFamily="34" charset="0"/>
              <a:buChar char="•"/>
            </a:pPr>
            <a:r>
              <a:rPr lang="pl-PL" dirty="0" smtClean="0"/>
              <a:t>Model </a:t>
            </a:r>
            <a:r>
              <a:rPr lang="pl-PL" dirty="0" err="1" smtClean="0"/>
              <a:t>Driven</a:t>
            </a:r>
            <a:r>
              <a:rPr lang="pl-PL" dirty="0" smtClean="0"/>
              <a:t> Architecture (MDA).</a:t>
            </a:r>
          </a:p>
          <a:p>
            <a:pPr marL="285750" indent="-285750">
              <a:buFont typeface="Arial" panose="020B0604020202020204" pitchFamily="34" charset="0"/>
              <a:buChar char="•"/>
            </a:pPr>
            <a:r>
              <a:rPr lang="pl-PL" dirty="0" smtClean="0"/>
              <a:t>Object-</a:t>
            </a:r>
            <a:r>
              <a:rPr lang="pl-PL" dirty="0" err="1" smtClean="0"/>
              <a:t>Relational</a:t>
            </a:r>
            <a:r>
              <a:rPr lang="pl-PL" dirty="0" smtClean="0"/>
              <a:t> </a:t>
            </a:r>
            <a:r>
              <a:rPr lang="pl-PL" dirty="0" err="1" smtClean="0"/>
              <a:t>Mapping</a:t>
            </a:r>
            <a:r>
              <a:rPr lang="pl-PL" dirty="0" smtClean="0"/>
              <a:t> (ORM).</a:t>
            </a:r>
          </a:p>
          <a:p>
            <a:pPr marL="285750" indent="-285750">
              <a:buFont typeface="Arial" panose="020B0604020202020204" pitchFamily="34" charset="0"/>
              <a:buChar char="•"/>
            </a:pPr>
            <a:r>
              <a:rPr lang="pl-PL" dirty="0" err="1" smtClean="0"/>
              <a:t>Separation</a:t>
            </a:r>
            <a:r>
              <a:rPr lang="pl-PL" dirty="0" smtClean="0"/>
              <a:t> of </a:t>
            </a:r>
            <a:r>
              <a:rPr lang="pl-PL" dirty="0" err="1" smtClean="0"/>
              <a:t>layers</a:t>
            </a:r>
            <a:r>
              <a:rPr lang="pl-PL" dirty="0" smtClean="0"/>
              <a:t> </a:t>
            </a:r>
            <a:r>
              <a:rPr lang="pl-PL" dirty="0" err="1" smtClean="0"/>
              <a:t>means</a:t>
            </a:r>
            <a:r>
              <a:rPr lang="pl-PL" dirty="0" smtClean="0"/>
              <a:t> </a:t>
            </a:r>
            <a:r>
              <a:rPr lang="pl-PL" dirty="0" err="1" smtClean="0"/>
              <a:t>easier</a:t>
            </a:r>
            <a:r>
              <a:rPr lang="pl-PL" dirty="0" smtClean="0"/>
              <a:t> </a:t>
            </a:r>
            <a:r>
              <a:rPr lang="pl-PL" dirty="0" err="1" smtClean="0"/>
              <a:t>testing</a:t>
            </a:r>
            <a:r>
              <a:rPr lang="pl-PL"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ED7B24FE-57DF-FF46-96B6-ACE342584B9A}" type="slidenum">
              <a:rPr lang="en-US" smtClean="0"/>
              <a:t>7</a:t>
            </a:fld>
            <a:endParaRPr lang="en-US"/>
          </a:p>
        </p:txBody>
      </p:sp>
    </p:spTree>
    <p:extLst>
      <p:ext uri="{BB962C8B-B14F-4D97-AF65-F5344CB8AC3E}">
        <p14:creationId xmlns:p14="http://schemas.microsoft.com/office/powerpoint/2010/main" val="220668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sz="1200" b="1" i="0" u="none" strike="noStrike" kern="1200" baseline="0" dirty="0" smtClean="0">
              <a:solidFill>
                <a:schemeClr val="tx1"/>
              </a:solidFill>
              <a:latin typeface="+mn-lt"/>
              <a:ea typeface="+mn-ea"/>
              <a:cs typeface="+mn-cs"/>
            </a:endParaRPr>
          </a:p>
          <a:p>
            <a:r>
              <a:rPr lang="pl-PL" sz="1200" b="1" i="0" u="none" strike="noStrike" kern="1200" baseline="0" dirty="0" smtClean="0">
                <a:solidFill>
                  <a:schemeClr val="tx1"/>
                </a:solidFill>
                <a:latin typeface="+mn-lt"/>
                <a:ea typeface="+mn-ea"/>
                <a:cs typeface="+mn-cs"/>
              </a:rPr>
              <a:t>TALK TRACK:</a:t>
            </a:r>
          </a:p>
          <a:p>
            <a:endParaRPr lang="pl-PL" sz="1200" b="0" i="0" u="none" strike="noStrike" kern="1200" baseline="0" dirty="0" smtClean="0">
              <a:solidFill>
                <a:schemeClr val="tx1"/>
              </a:solidFill>
              <a:latin typeface="+mn-lt"/>
              <a:ea typeface="+mn-ea"/>
              <a:cs typeface="+mn-cs"/>
            </a:endParaRPr>
          </a:p>
          <a:p>
            <a:r>
              <a:rPr lang="pl-PL" sz="1200" b="0" i="0" u="none" strike="noStrike" kern="1200" baseline="0" dirty="0" smtClean="0">
                <a:solidFill>
                  <a:schemeClr val="tx1"/>
                </a:solidFill>
                <a:latin typeface="+mn-lt"/>
                <a:ea typeface="+mn-ea"/>
                <a:cs typeface="+mn-cs"/>
              </a:rPr>
              <a:t>1) [</a:t>
            </a:r>
            <a:r>
              <a:rPr lang="pl-PL" sz="1200" b="0" i="0" u="none" strike="noStrike" kern="1200" baseline="0" dirty="0" err="1" smtClean="0">
                <a:solidFill>
                  <a:schemeClr val="tx1"/>
                </a:solidFill>
                <a:latin typeface="+mn-lt"/>
                <a:ea typeface="+mn-ea"/>
                <a:cs typeface="+mn-cs"/>
              </a:rPr>
              <a:t>click</a:t>
            </a:r>
            <a:r>
              <a:rPr lang="pl-PL" sz="1200" b="0" i="0" u="none" strike="noStrike" kern="1200" baseline="0" dirty="0" smtClean="0">
                <a:solidFill>
                  <a:schemeClr val="tx1"/>
                </a:solidFill>
                <a:latin typeface="+mn-lt"/>
                <a:ea typeface="+mn-ea"/>
                <a:cs typeface="+mn-cs"/>
              </a:rPr>
              <a:t>] </a:t>
            </a:r>
            <a:r>
              <a:rPr lang="pl-PL" sz="1200" b="1" i="0" u="none" strike="noStrike" kern="1200" baseline="0" dirty="0" err="1" smtClean="0">
                <a:solidFill>
                  <a:schemeClr val="tx1"/>
                </a:solidFill>
                <a:latin typeface="+mn-lt"/>
                <a:ea typeface="+mn-ea"/>
                <a:cs typeface="+mn-cs"/>
              </a:rPr>
              <a:t>Execution</a:t>
            </a:r>
            <a:r>
              <a:rPr lang="pl-PL" sz="1200" b="1" i="0" u="none" strike="noStrike" kern="1200" baseline="0" dirty="0" smtClean="0">
                <a:solidFill>
                  <a:schemeClr val="tx1"/>
                </a:solidFill>
                <a:latin typeface="+mn-lt"/>
                <a:ea typeface="+mn-ea"/>
                <a:cs typeface="+mn-cs"/>
              </a:rPr>
              <a:t> Environment</a:t>
            </a:r>
          </a:p>
          <a:p>
            <a:endParaRPr lang="pl-PL"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When it comes to the overall execution environment for the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hybris Platform, hybris ships with preconfigured Tomcat</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and </a:t>
            </a:r>
            <a:r>
              <a:rPr lang="en-US" sz="1200" b="0" i="0" u="none" strike="noStrike" kern="1200" baseline="0" dirty="0" err="1" smtClean="0">
                <a:solidFill>
                  <a:schemeClr val="tx1"/>
                </a:solidFill>
                <a:latin typeface="+mn-lt"/>
                <a:ea typeface="+mn-ea"/>
                <a:cs typeface="+mn-cs"/>
              </a:rPr>
              <a:t>tcServer</a:t>
            </a:r>
            <a:r>
              <a:rPr lang="en-US" sz="1200" b="0" i="0" u="none" strike="noStrike" kern="1200" baseline="0" dirty="0" smtClean="0">
                <a:solidFill>
                  <a:schemeClr val="tx1"/>
                </a:solidFill>
                <a:latin typeface="+mn-lt"/>
                <a:ea typeface="+mn-ea"/>
                <a:cs typeface="+mn-cs"/>
              </a:rPr>
              <a:t> servlet containers. This allows our partners to</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quickly setup new systems and is often also the choice for</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production systems.</a:t>
            </a:r>
            <a:endParaRPr lang="pl-PL"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usage of Java and the JVM implies that these containers</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are able to run on any operating system, such as Microsoft</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Windows, Apple Mac OS X Server or various other Unix-based</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operating systems.</a:t>
            </a:r>
          </a:p>
          <a:p>
            <a:endParaRPr lang="pl-PL" sz="1200" b="0" i="0" u="none" strike="noStrike" kern="1200" baseline="0" dirty="0" smtClean="0">
              <a:solidFill>
                <a:schemeClr val="tx1"/>
              </a:solidFill>
              <a:latin typeface="+mn-lt"/>
              <a:ea typeface="+mn-ea"/>
              <a:cs typeface="+mn-cs"/>
            </a:endParaRPr>
          </a:p>
          <a:p>
            <a:r>
              <a:rPr lang="pl-PL" sz="1200" b="0" i="0" u="none" strike="noStrike" kern="1200" baseline="0" dirty="0" smtClean="0">
                <a:solidFill>
                  <a:schemeClr val="tx1"/>
                </a:solidFill>
                <a:latin typeface="+mn-lt"/>
                <a:ea typeface="+mn-ea"/>
                <a:cs typeface="+mn-cs"/>
              </a:rPr>
              <a:t>2) [</a:t>
            </a:r>
            <a:r>
              <a:rPr lang="pl-PL" sz="1200" b="0" i="0" u="none" strike="noStrike" kern="1200" baseline="0" dirty="0" err="1" smtClean="0">
                <a:solidFill>
                  <a:schemeClr val="tx1"/>
                </a:solidFill>
                <a:latin typeface="+mn-lt"/>
                <a:ea typeface="+mn-ea"/>
                <a:cs typeface="+mn-cs"/>
              </a:rPr>
              <a:t>click</a:t>
            </a:r>
            <a:r>
              <a:rPr lang="pl-PL" sz="1200" b="0" i="0" u="none" strike="noStrike" kern="1200" baseline="0" dirty="0" smtClean="0">
                <a:solidFill>
                  <a:schemeClr val="tx1"/>
                </a:solidFill>
                <a:latin typeface="+mn-lt"/>
                <a:ea typeface="+mn-ea"/>
                <a:cs typeface="+mn-cs"/>
              </a:rPr>
              <a:t>] </a:t>
            </a:r>
            <a:r>
              <a:rPr lang="pl-PL" sz="1200" b="1" i="0" u="none" strike="noStrike" kern="1200" baseline="0" dirty="0" smtClean="0">
                <a:solidFill>
                  <a:schemeClr val="tx1"/>
                </a:solidFill>
                <a:latin typeface="+mn-lt"/>
                <a:ea typeface="+mn-ea"/>
                <a:cs typeface="+mn-cs"/>
              </a:rPr>
              <a:t>Active Database Support</a:t>
            </a:r>
          </a:p>
          <a:p>
            <a:endParaRPr lang="pl-PL"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When it comes to the database management system (DBMS)</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hybris actively supports Oracle5, MySQL6, Percona XtraDB</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Cluster, SAP HANA DB or Microsoft SQL Server7. Additionally</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for aggregation purposes of Core+ based applications hybris</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supports MongoDB. The hybris persistence layer is designed</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in a way that it does not use vendor-</a:t>
            </a:r>
            <a:r>
              <a:rPr lang="en-US" sz="1200" b="0" i="0" u="none" strike="noStrike" kern="1200" baseline="0" dirty="0" err="1" smtClean="0">
                <a:solidFill>
                  <a:schemeClr val="tx1"/>
                </a:solidFill>
                <a:latin typeface="+mn-lt"/>
                <a:ea typeface="+mn-ea"/>
                <a:cs typeface="+mn-cs"/>
              </a:rPr>
              <a:t>specifi</a:t>
            </a:r>
            <a:r>
              <a:rPr lang="en-US" sz="1200" b="0" i="0" u="none" strike="noStrike" kern="1200" baseline="0" dirty="0" smtClean="0">
                <a:solidFill>
                  <a:schemeClr val="tx1"/>
                </a:solidFill>
                <a:latin typeface="+mn-lt"/>
                <a:ea typeface="+mn-ea"/>
                <a:cs typeface="+mn-cs"/>
              </a:rPr>
              <a:t> c features such as</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triggers or stored procedures. This is very beneficial in case a</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client would like to switch to another supported database.</a:t>
            </a:r>
            <a:endParaRPr lang="pl-PL" dirty="0" smtClean="0"/>
          </a:p>
          <a:p>
            <a:pPr marL="0" indent="0">
              <a:buFont typeface="Arial" panose="020B0604020202020204" pitchFamily="34" charset="0"/>
              <a:buNone/>
            </a:pPr>
            <a:endParaRPr lang="pl-PL" dirty="0" smtClean="0"/>
          </a:p>
          <a:p>
            <a:pPr marL="0" indent="0">
              <a:buFont typeface="Arial" panose="020B0604020202020204" pitchFamily="34" charset="0"/>
              <a:buNone/>
            </a:pPr>
            <a:r>
              <a:rPr lang="pl-PL" b="1" dirty="0" err="1" smtClean="0"/>
              <a:t>Summary</a:t>
            </a:r>
            <a:r>
              <a:rPr lang="pl-PL" b="1" dirty="0" smtClean="0"/>
              <a:t>:</a:t>
            </a:r>
          </a:p>
          <a:p>
            <a:pPr marL="285750" indent="-285750">
              <a:buFont typeface="Arial" panose="020B0604020202020204" pitchFamily="34" charset="0"/>
              <a:buChar char="•"/>
            </a:pPr>
            <a:endParaRPr lang="pl-PL" dirty="0" smtClean="0"/>
          </a:p>
          <a:p>
            <a:pPr marL="285750" indent="-285750">
              <a:buFont typeface="Arial" panose="020B0604020202020204" pitchFamily="34" charset="0"/>
              <a:buChar char="•"/>
            </a:pPr>
            <a:r>
              <a:rPr lang="pl-PL" dirty="0" err="1" smtClean="0"/>
              <a:t>Shipped</a:t>
            </a:r>
            <a:r>
              <a:rPr lang="pl-PL" dirty="0" smtClean="0"/>
              <a:t> with </a:t>
            </a:r>
            <a:r>
              <a:rPr lang="pl-PL" dirty="0" err="1" smtClean="0"/>
              <a:t>preconfigured</a:t>
            </a:r>
            <a:r>
              <a:rPr lang="pl-PL" dirty="0" smtClean="0"/>
              <a:t> </a:t>
            </a:r>
            <a:r>
              <a:rPr lang="pl-PL" dirty="0" err="1" smtClean="0"/>
              <a:t>Tomcat</a:t>
            </a:r>
            <a:r>
              <a:rPr lang="pl-PL" dirty="0" smtClean="0"/>
              <a:t> and </a:t>
            </a:r>
            <a:r>
              <a:rPr lang="pl-PL" dirty="0" err="1" smtClean="0"/>
              <a:t>tcServer</a:t>
            </a:r>
            <a:r>
              <a:rPr lang="pl-PL" dirty="0" smtClean="0"/>
              <a:t>.</a:t>
            </a:r>
          </a:p>
          <a:p>
            <a:pPr marL="285750" indent="-285750">
              <a:buFont typeface="Arial" panose="020B0604020202020204" pitchFamily="34" charset="0"/>
              <a:buChar char="•"/>
            </a:pPr>
            <a:r>
              <a:rPr lang="pl-PL" dirty="0" err="1" smtClean="0"/>
              <a:t>Capable</a:t>
            </a:r>
            <a:r>
              <a:rPr lang="pl-PL" dirty="0" smtClean="0"/>
              <a:t> to run on </a:t>
            </a:r>
            <a:r>
              <a:rPr lang="pl-PL" dirty="0" err="1" smtClean="0"/>
              <a:t>any</a:t>
            </a:r>
            <a:r>
              <a:rPr lang="pl-PL" dirty="0" smtClean="0"/>
              <a:t> </a:t>
            </a:r>
            <a:r>
              <a:rPr lang="pl-PL" dirty="0" err="1" smtClean="0"/>
              <a:t>operating</a:t>
            </a:r>
            <a:r>
              <a:rPr lang="pl-PL" dirty="0" smtClean="0"/>
              <a:t> system.</a:t>
            </a:r>
          </a:p>
          <a:p>
            <a:pPr marL="285750" indent="-285750">
              <a:buFont typeface="Arial" panose="020B0604020202020204" pitchFamily="34" charset="0"/>
              <a:buChar char="•"/>
            </a:pPr>
            <a:r>
              <a:rPr lang="pl-PL" dirty="0" smtClean="0"/>
              <a:t>Active support for major SQL </a:t>
            </a:r>
            <a:r>
              <a:rPr lang="pl-PL" dirty="0" err="1" smtClean="0"/>
              <a:t>or</a:t>
            </a:r>
            <a:r>
              <a:rPr lang="pl-PL" dirty="0" smtClean="0"/>
              <a:t> </a:t>
            </a:r>
            <a:r>
              <a:rPr lang="pl-PL" dirty="0" err="1" smtClean="0"/>
              <a:t>NoSQL</a:t>
            </a:r>
            <a:r>
              <a:rPr lang="pl-PL" dirty="0" smtClean="0"/>
              <a:t> </a:t>
            </a:r>
            <a:r>
              <a:rPr lang="pl-PL" dirty="0" err="1" smtClean="0"/>
              <a:t>database</a:t>
            </a:r>
            <a:r>
              <a:rPr lang="pl-PL" dirty="0" smtClean="0"/>
              <a:t> </a:t>
            </a:r>
            <a:r>
              <a:rPr lang="pl-PL" dirty="0" err="1" smtClean="0"/>
              <a:t>servers</a:t>
            </a:r>
            <a:r>
              <a:rPr lang="pl-PL" dirty="0" smtClean="0"/>
              <a:t>.</a:t>
            </a:r>
          </a:p>
          <a:p>
            <a:pPr marL="285750" indent="-285750">
              <a:buFont typeface="Arial" panose="020B0604020202020204" pitchFamily="34" charset="0"/>
              <a:buChar char="•"/>
            </a:pPr>
            <a:r>
              <a:rPr lang="pl-PL" dirty="0" err="1" smtClean="0"/>
              <a:t>Supports</a:t>
            </a:r>
            <a:r>
              <a:rPr lang="pl-PL" dirty="0" smtClean="0"/>
              <a:t> SAP HANA in-</a:t>
            </a:r>
            <a:r>
              <a:rPr lang="pl-PL" dirty="0" err="1" smtClean="0"/>
              <a:t>memory</a:t>
            </a:r>
            <a:r>
              <a:rPr lang="pl-PL" dirty="0" smtClean="0"/>
              <a:t> DB.</a:t>
            </a:r>
          </a:p>
          <a:p>
            <a:endParaRPr lang="en-US" dirty="0"/>
          </a:p>
        </p:txBody>
      </p:sp>
      <p:sp>
        <p:nvSpPr>
          <p:cNvPr id="4" name="Slide Number Placeholder 3"/>
          <p:cNvSpPr>
            <a:spLocks noGrp="1"/>
          </p:cNvSpPr>
          <p:nvPr>
            <p:ph type="sldNum" sz="quarter" idx="10"/>
          </p:nvPr>
        </p:nvSpPr>
        <p:spPr/>
        <p:txBody>
          <a:bodyPr/>
          <a:lstStyle/>
          <a:p>
            <a:fld id="{ED7B24FE-57DF-FF46-96B6-ACE342584B9A}" type="slidenum">
              <a:rPr lang="en-US" smtClean="0"/>
              <a:t>8</a:t>
            </a:fld>
            <a:endParaRPr lang="en-US"/>
          </a:p>
        </p:txBody>
      </p:sp>
    </p:spTree>
    <p:extLst>
      <p:ext uri="{BB962C8B-B14F-4D97-AF65-F5344CB8AC3E}">
        <p14:creationId xmlns:p14="http://schemas.microsoft.com/office/powerpoint/2010/main" val="3513640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pl-PL" b="1" dirty="0" smtClean="0"/>
          </a:p>
          <a:p>
            <a:pPr marL="0" indent="0">
              <a:buFont typeface="Arial" panose="020B0604020202020204" pitchFamily="34" charset="0"/>
              <a:buNone/>
            </a:pPr>
            <a:r>
              <a:rPr lang="pl-PL" b="1" dirty="0" smtClean="0"/>
              <a:t>TALK TRACK:</a:t>
            </a:r>
          </a:p>
          <a:p>
            <a:pPr marL="0" indent="0">
              <a:buFont typeface="Arial" panose="020B0604020202020204" pitchFamily="34" charset="0"/>
              <a:buNone/>
            </a:pPr>
            <a:endParaRPr lang="pl-PL" b="1" dirty="0" smtClean="0"/>
          </a:p>
          <a:p>
            <a:r>
              <a:rPr lang="en-US" sz="1200" b="0" i="0" u="none" strike="noStrike" kern="1200" baseline="0" dirty="0" smtClean="0">
                <a:solidFill>
                  <a:schemeClr val="tx1"/>
                </a:solidFill>
                <a:latin typeface="+mn-lt"/>
                <a:ea typeface="+mn-ea"/>
                <a:cs typeface="+mn-cs"/>
              </a:rPr>
              <a:t>Core+ is the hybris response to the growing demand for highly</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scalable e-commerce solutions. It moves hybris Commerce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Suite in the direction of Service-Oriented Architecture (SOA)</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and better modularity.</a:t>
            </a:r>
            <a:endParaRPr lang="pl-PL" b="1" dirty="0" smtClean="0"/>
          </a:p>
          <a:p>
            <a:pPr marL="0" indent="0">
              <a:buFont typeface="Arial" panose="020B0604020202020204" pitchFamily="34" charset="0"/>
              <a:buNone/>
            </a:pPr>
            <a:endParaRPr lang="pl-PL" b="1" dirty="0" smtClean="0"/>
          </a:p>
          <a:p>
            <a:r>
              <a:rPr lang="pl-PL" sz="1200" b="1" i="0" u="none" strike="noStrike" kern="1200" baseline="0" dirty="0" smtClean="0">
                <a:solidFill>
                  <a:schemeClr val="tx1"/>
                </a:solidFill>
                <a:latin typeface="+mn-lt"/>
                <a:ea typeface="+mn-ea"/>
                <a:cs typeface="+mn-cs"/>
              </a:rPr>
              <a:t>M</a:t>
            </a:r>
            <a:r>
              <a:rPr lang="en-US" sz="1200" b="1" i="0" u="none" strike="noStrike" kern="1200" baseline="0" dirty="0" err="1" smtClean="0">
                <a:solidFill>
                  <a:schemeClr val="tx1"/>
                </a:solidFill>
                <a:latin typeface="+mn-lt"/>
                <a:ea typeface="+mn-ea"/>
                <a:cs typeface="+mn-cs"/>
              </a:rPr>
              <a:t>ost</a:t>
            </a:r>
            <a:r>
              <a:rPr lang="en-US" sz="1200" b="1" i="0" u="none" strike="noStrike" kern="1200" baseline="0" dirty="0" smtClean="0">
                <a:solidFill>
                  <a:schemeClr val="tx1"/>
                </a:solidFill>
                <a:latin typeface="+mn-lt"/>
                <a:ea typeface="+mn-ea"/>
                <a:cs typeface="+mn-cs"/>
              </a:rPr>
              <a:t> important architecture</a:t>
            </a:r>
            <a:r>
              <a:rPr lang="pl-PL" sz="1200" b="1"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features</a:t>
            </a:r>
            <a:r>
              <a:rPr lang="pl-PL" sz="1200" b="1" i="0" u="none" strike="noStrike" kern="1200" baseline="0" dirty="0" smtClean="0">
                <a:solidFill>
                  <a:schemeClr val="tx1"/>
                </a:solidFill>
                <a:latin typeface="+mn-lt"/>
                <a:ea typeface="+mn-ea"/>
                <a:cs typeface="+mn-cs"/>
              </a:rPr>
              <a:t> </a:t>
            </a:r>
            <a:r>
              <a:rPr lang="pl-PL" sz="1200" b="0" i="0" u="none" strike="noStrike" kern="1200" baseline="0" dirty="0" smtClean="0">
                <a:solidFill>
                  <a:schemeClr val="tx1"/>
                </a:solidFill>
                <a:latin typeface="+mn-lt"/>
                <a:ea typeface="+mn-ea"/>
                <a:cs typeface="+mn-cs"/>
              </a:rPr>
              <a:t>[</a:t>
            </a:r>
            <a:r>
              <a:rPr lang="pl-PL" sz="1200" b="0" i="0" u="none" strike="noStrike" kern="1200" baseline="0" dirty="0" err="1" smtClean="0">
                <a:solidFill>
                  <a:schemeClr val="tx1"/>
                </a:solidFill>
                <a:latin typeface="+mn-lt"/>
                <a:ea typeface="+mn-ea"/>
                <a:cs typeface="+mn-cs"/>
              </a:rPr>
              <a:t>click</a:t>
            </a:r>
            <a:r>
              <a:rPr lang="pl-PL"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Module independence (each module owns its data and</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other modules cannot break it by modifying its data or</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services).</a:t>
            </a:r>
          </a:p>
          <a:p>
            <a:pPr marL="171450" indent="-171450">
              <a:buFont typeface="Arial" panose="020B0604020202020204" pitchFamily="34" charset="0"/>
              <a:buChar char="•"/>
            </a:pPr>
            <a:r>
              <a:rPr lang="pl-PL" sz="1200" b="0" i="0" u="none" strike="noStrike" kern="1200" baseline="0" dirty="0" smtClean="0">
                <a:solidFill>
                  <a:schemeClr val="tx1"/>
                </a:solidFill>
                <a:latin typeface="+mn-lt"/>
                <a:ea typeface="+mn-ea"/>
                <a:cs typeface="+mn-cs"/>
              </a:rPr>
              <a:t>N</a:t>
            </a:r>
            <a:r>
              <a:rPr lang="en-US" sz="1200" b="0" i="0" u="none" strike="noStrike" kern="1200" baseline="0" dirty="0" err="1" smtClean="0">
                <a:solidFill>
                  <a:schemeClr val="tx1"/>
                </a:solidFill>
                <a:latin typeface="+mn-lt"/>
                <a:ea typeface="+mn-ea"/>
                <a:cs typeface="+mn-cs"/>
              </a:rPr>
              <a:t>ew</a:t>
            </a:r>
            <a:r>
              <a:rPr lang="en-US" sz="1200" b="0" i="0" u="none" strike="noStrike" kern="1200" baseline="0" dirty="0" smtClean="0">
                <a:solidFill>
                  <a:schemeClr val="tx1"/>
                </a:solidFill>
                <a:latin typeface="+mn-lt"/>
                <a:ea typeface="+mn-ea"/>
                <a:cs typeface="+mn-cs"/>
              </a:rPr>
              <a:t> persistence layer with a NoSQL engine for MongoDB.</a:t>
            </a:r>
          </a:p>
          <a:p>
            <a:pPr marL="171450" indent="-171450">
              <a:buFont typeface="Arial" panose="020B0604020202020204" pitchFamily="34" charset="0"/>
              <a:buChar char="•"/>
            </a:pPr>
            <a:r>
              <a:rPr lang="pl-PL" sz="1200" b="0" i="0" u="none" strike="noStrike" kern="1200" baseline="0" dirty="0" smtClean="0">
                <a:solidFill>
                  <a:schemeClr val="tx1"/>
                </a:solidFill>
                <a:latin typeface="+mn-lt"/>
                <a:ea typeface="+mn-ea"/>
                <a:cs typeface="+mn-cs"/>
              </a:rPr>
              <a:t>E</a:t>
            </a:r>
            <a:r>
              <a:rPr lang="en-US" sz="1200" b="0" i="0" u="none" strike="noStrike" kern="1200" baseline="0" dirty="0" err="1" smtClean="0">
                <a:solidFill>
                  <a:schemeClr val="tx1"/>
                </a:solidFill>
                <a:latin typeface="+mn-lt"/>
                <a:ea typeface="+mn-ea"/>
                <a:cs typeface="+mn-cs"/>
              </a:rPr>
              <a:t>xtensibility</a:t>
            </a:r>
            <a:r>
              <a:rPr lang="en-US" sz="1200" b="0" i="0" u="none" strike="noStrike" kern="1200" baseline="0" dirty="0" smtClean="0">
                <a:solidFill>
                  <a:schemeClr val="tx1"/>
                </a:solidFill>
                <a:latin typeface="+mn-lt"/>
                <a:ea typeface="+mn-ea"/>
                <a:cs typeface="+mn-cs"/>
              </a:rPr>
              <a:t> and customization options.</a:t>
            </a:r>
            <a:endParaRPr lang="pl-PL" b="1" dirty="0" smtClean="0"/>
          </a:p>
          <a:p>
            <a:pPr marL="0" indent="0">
              <a:buFont typeface="Arial" panose="020B0604020202020204" pitchFamily="34" charset="0"/>
              <a:buNone/>
            </a:pPr>
            <a:endParaRPr lang="pl-PL" b="1" dirty="0" smtClean="0"/>
          </a:p>
          <a:p>
            <a:r>
              <a:rPr lang="en-US" sz="1200" b="0" i="0" u="none" strike="noStrike" kern="1200" baseline="0" dirty="0" smtClean="0">
                <a:solidFill>
                  <a:schemeClr val="tx1"/>
                </a:solidFill>
                <a:latin typeface="+mn-lt"/>
                <a:ea typeface="+mn-ea"/>
                <a:cs typeface="+mn-cs"/>
              </a:rPr>
              <a:t>Core+ modules are tightly integrated with hybris Platform</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via RESTful communication. For each of the modules, there’s</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 client responsible for REST communication with hybris</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Platform.</a:t>
            </a:r>
            <a:endParaRPr lang="pl-PL" b="1" dirty="0" smtClean="0"/>
          </a:p>
          <a:p>
            <a:pPr marL="0" indent="0">
              <a:buFont typeface="Arial" panose="020B0604020202020204" pitchFamily="34" charset="0"/>
              <a:buNone/>
            </a:pPr>
            <a:endParaRPr lang="pl-PL" b="1" dirty="0" smtClean="0"/>
          </a:p>
          <a:p>
            <a:pPr marL="0" indent="0">
              <a:buFont typeface="Arial" panose="020B0604020202020204" pitchFamily="34" charset="0"/>
              <a:buNone/>
            </a:pPr>
            <a:r>
              <a:rPr lang="pl-PL" b="1" dirty="0" err="1" smtClean="0"/>
              <a:t>Summary</a:t>
            </a:r>
            <a:r>
              <a:rPr lang="pl-PL" b="1" dirty="0" smtClean="0"/>
              <a:t>:</a:t>
            </a:r>
          </a:p>
          <a:p>
            <a:pPr marL="285750" indent="-285750">
              <a:buFont typeface="Arial" panose="020B0604020202020204" pitchFamily="34" charset="0"/>
              <a:buChar char="•"/>
            </a:pPr>
            <a:endParaRPr lang="pl-PL" dirty="0" smtClean="0"/>
          </a:p>
          <a:p>
            <a:pPr marL="285750" indent="-285750">
              <a:buFont typeface="Arial" panose="020B0604020202020204" pitchFamily="34" charset="0"/>
              <a:buChar char="•"/>
            </a:pPr>
            <a:r>
              <a:rPr lang="pl-PL" dirty="0" smtClean="0"/>
              <a:t>Service-</a:t>
            </a:r>
            <a:r>
              <a:rPr lang="pl-PL" dirty="0" err="1" smtClean="0"/>
              <a:t>Oriented</a:t>
            </a:r>
            <a:r>
              <a:rPr lang="pl-PL" dirty="0" smtClean="0"/>
              <a:t> Architecture (SOA).</a:t>
            </a:r>
          </a:p>
          <a:p>
            <a:pPr marL="285750" indent="-285750">
              <a:buFont typeface="Arial" panose="020B0604020202020204" pitchFamily="34" charset="0"/>
              <a:buChar char="•"/>
            </a:pPr>
            <a:r>
              <a:rPr lang="pl-PL" dirty="0" smtClean="0"/>
              <a:t>Module </a:t>
            </a:r>
            <a:r>
              <a:rPr lang="pl-PL" dirty="0" err="1" smtClean="0"/>
              <a:t>independence</a:t>
            </a:r>
            <a:r>
              <a:rPr lang="pl-PL" dirty="0" smtClean="0"/>
              <a:t>.</a:t>
            </a:r>
          </a:p>
          <a:p>
            <a:pPr marL="285750" indent="-285750">
              <a:buFont typeface="Arial" panose="020B0604020202020204" pitchFamily="34" charset="0"/>
              <a:buChar char="•"/>
            </a:pPr>
            <a:r>
              <a:rPr lang="pl-PL" dirty="0" smtClean="0"/>
              <a:t>Ne </a:t>
            </a:r>
            <a:r>
              <a:rPr lang="pl-PL" dirty="0" err="1" smtClean="0"/>
              <a:t>persistence</a:t>
            </a:r>
            <a:r>
              <a:rPr lang="pl-PL" dirty="0" smtClean="0"/>
              <a:t> </a:t>
            </a:r>
            <a:r>
              <a:rPr lang="pl-PL" dirty="0" err="1" smtClean="0"/>
              <a:t>layer</a:t>
            </a:r>
            <a:r>
              <a:rPr lang="pl-PL" dirty="0" smtClean="0"/>
              <a:t>.</a:t>
            </a:r>
          </a:p>
          <a:p>
            <a:pPr marL="285750" indent="-285750">
              <a:buFont typeface="Arial" panose="020B0604020202020204" pitchFamily="34" charset="0"/>
              <a:buChar char="•"/>
            </a:pPr>
            <a:r>
              <a:rPr lang="pl-PL" dirty="0" err="1" smtClean="0"/>
              <a:t>Tightly</a:t>
            </a:r>
            <a:r>
              <a:rPr lang="pl-PL" dirty="0" smtClean="0"/>
              <a:t> </a:t>
            </a:r>
            <a:r>
              <a:rPr lang="pl-PL" dirty="0" err="1" smtClean="0"/>
              <a:t>integrated</a:t>
            </a:r>
            <a:r>
              <a:rPr lang="pl-PL" dirty="0" smtClean="0"/>
              <a:t> with hybris Platform.</a:t>
            </a:r>
          </a:p>
          <a:p>
            <a:pPr marL="285750" indent="-285750">
              <a:buFont typeface="Arial" panose="020B0604020202020204" pitchFamily="34" charset="0"/>
              <a:buChar char="•"/>
            </a:pPr>
            <a:r>
              <a:rPr lang="pl-PL" dirty="0" err="1" smtClean="0"/>
              <a:t>Communication</a:t>
            </a:r>
            <a:r>
              <a:rPr lang="pl-PL" dirty="0" smtClean="0"/>
              <a:t> via REST.</a:t>
            </a:r>
          </a:p>
          <a:p>
            <a:pPr marL="285750" indent="-285750">
              <a:buFont typeface="Arial" panose="020B0604020202020204" pitchFamily="34" charset="0"/>
              <a:buChar char="•"/>
            </a:pPr>
            <a:r>
              <a:rPr lang="pl-PL" dirty="0" err="1" smtClean="0"/>
              <a:t>Even</a:t>
            </a:r>
            <a:r>
              <a:rPr lang="pl-PL" dirty="0" smtClean="0"/>
              <a:t> </a:t>
            </a:r>
            <a:r>
              <a:rPr lang="pl-PL" dirty="0" err="1" smtClean="0"/>
              <a:t>better</a:t>
            </a:r>
            <a:r>
              <a:rPr lang="pl-PL" dirty="0" smtClean="0"/>
              <a:t> </a:t>
            </a:r>
            <a:r>
              <a:rPr lang="pl-PL" dirty="0" err="1" smtClean="0"/>
              <a:t>scalability</a:t>
            </a:r>
            <a:r>
              <a:rPr lang="pl-PL"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ED7B24FE-57DF-FF46-96B6-ACE342584B9A}" type="slidenum">
              <a:rPr lang="en-US" smtClean="0"/>
              <a:t>9</a:t>
            </a:fld>
            <a:endParaRPr lang="en-US"/>
          </a:p>
        </p:txBody>
      </p:sp>
    </p:spTree>
    <p:extLst>
      <p:ext uri="{BB962C8B-B14F-4D97-AF65-F5344CB8AC3E}">
        <p14:creationId xmlns:p14="http://schemas.microsoft.com/office/powerpoint/2010/main" val="19790913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6.pn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6.pn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7.png"/><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3" name="Bild 2" descr="hybris_stagePerformance_back.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Bild 4" descr="(y)_hybris_SAPCo_white_transp_2000.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874491" y="2430033"/>
            <a:ext cx="7268670" cy="1780823"/>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5196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TFOSAP">
    <p:spTree>
      <p:nvGrpSpPr>
        <p:cNvPr id="1" name=""/>
        <p:cNvGrpSpPr/>
        <p:nvPr/>
      </p:nvGrpSpPr>
      <p:grpSpPr>
        <a:xfrm>
          <a:off x="0" y="0"/>
          <a:ext cx="0" cy="0"/>
          <a:chOff x="0" y="0"/>
          <a:chExt cx="0" cy="0"/>
        </a:xfrm>
      </p:grpSpPr>
      <p:pic>
        <p:nvPicPr>
          <p:cNvPr id="3" name="Bild 2" descr="hybris_stagePerformance_back.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Bild 1" descr="(y)hybris_SAPco_title_background.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587926"/>
            <a:ext cx="9144000" cy="6270074"/>
          </a:xfrm>
          <a:prstGeom prst="rect">
            <a:avLst/>
          </a:prstGeom>
        </p:spPr>
      </p:pic>
      <p:pic>
        <p:nvPicPr>
          <p:cNvPr id="9" name="Bild 8" descr="(y)_hybris_SAPCo_white_transp_2000.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874491" y="2430033"/>
            <a:ext cx="7268670" cy="1780823"/>
          </a:xfrm>
          <a:prstGeom prst="rect">
            <a:avLst/>
          </a:prstGeom>
        </p:spPr>
      </p:pic>
    </p:spTree>
    <p:extLst>
      <p:ext uri="{BB962C8B-B14F-4D97-AF65-F5344CB8AC3E}">
        <p14:creationId xmlns:p14="http://schemas.microsoft.com/office/powerpoint/2010/main" val="9907952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g chapter">
    <p:spTree>
      <p:nvGrpSpPr>
        <p:cNvPr id="1" name=""/>
        <p:cNvGrpSpPr/>
        <p:nvPr/>
      </p:nvGrpSpPr>
      <p:grpSpPr>
        <a:xfrm>
          <a:off x="0" y="0"/>
          <a:ext cx="0" cy="0"/>
          <a:chOff x="0" y="0"/>
          <a:chExt cx="0" cy="0"/>
        </a:xfrm>
      </p:grpSpPr>
      <p:pic>
        <p:nvPicPr>
          <p:cNvPr id="8" name="Bild 7" descr="hybris_stagePerformance_back.png"/>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5" name="Object 4"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75569" name="think-cell Slide" r:id="rId6" imgW="0" imgH="0" progId="TCLayout.ActiveDocument.1">
                  <p:embed/>
                </p:oleObj>
              </mc:Choice>
              <mc:Fallback>
                <p:oleObj name="think-cell Slide" r:id="rId6" imgW="0" imgH="0" progId="TCLayout.ActiveDocument.1">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Text Placeholder 2"/>
          <p:cNvSpPr>
            <a:spLocks noGrp="1"/>
          </p:cNvSpPr>
          <p:nvPr>
            <p:ph type="body" idx="1"/>
            <p:custDataLst>
              <p:tags r:id="rId3"/>
            </p:custDataLst>
          </p:nvPr>
        </p:nvSpPr>
        <p:spPr>
          <a:xfrm>
            <a:off x="325438" y="2904641"/>
            <a:ext cx="8493125" cy="584775"/>
          </a:xfrm>
          <a:prstGeom prst="rect">
            <a:avLst/>
          </a:prstGeom>
        </p:spPr>
        <p:txBody>
          <a:bodyPr anchor="ctr" anchorCtr="0">
            <a:spAutoFit/>
          </a:bodyPr>
          <a:lstStyle>
            <a:lvl1pPr marL="0" indent="0">
              <a:spcBef>
                <a:spcPts val="600"/>
              </a:spcBef>
              <a:buNone/>
              <a:defRPr sz="3800" b="1">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pic>
        <p:nvPicPr>
          <p:cNvPr id="7" name="Bild 6" descr="(y)_hybris_SAPCo_white_transp_2000.png"/>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a:xfrm>
            <a:off x="6772657" y="348167"/>
            <a:ext cx="2006319" cy="49154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mall chapter">
    <p:spTree>
      <p:nvGrpSpPr>
        <p:cNvPr id="1" name=""/>
        <p:cNvGrpSpPr/>
        <p:nvPr/>
      </p:nvGrpSpPr>
      <p:grpSpPr>
        <a:xfrm>
          <a:off x="0" y="0"/>
          <a:ext cx="0" cy="0"/>
          <a:chOff x="0" y="0"/>
          <a:chExt cx="0" cy="0"/>
        </a:xfrm>
      </p:grpSpPr>
      <p:pic>
        <p:nvPicPr>
          <p:cNvPr id="8" name="Bild 7" descr="hybris_stagePerformance_back.png"/>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0" y="0"/>
            <a:ext cx="9144000" cy="5080420"/>
          </a:xfrm>
          <a:prstGeom prst="rect">
            <a:avLst/>
          </a:prstGeom>
        </p:spPr>
      </p:pic>
      <p:graphicFrame>
        <p:nvGraphicFramePr>
          <p:cNvPr id="5" name="Object 4"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385" name="think-cell Slide" r:id="rId6" imgW="0" imgH="0" progId="TCLayout.ActiveDocument.1">
                  <p:embed/>
                </p:oleObj>
              </mc:Choice>
              <mc:Fallback>
                <p:oleObj name="think-cell Slide" r:id="rId6" imgW="0" imgH="0" progId="TCLayout.ActiveDocument.1">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Text Placeholder 2"/>
          <p:cNvSpPr>
            <a:spLocks noGrp="1"/>
          </p:cNvSpPr>
          <p:nvPr>
            <p:ph type="body" idx="10"/>
            <p:custDataLst>
              <p:tags r:id="rId3"/>
            </p:custDataLst>
          </p:nvPr>
        </p:nvSpPr>
        <p:spPr>
          <a:xfrm>
            <a:off x="325438" y="2572186"/>
            <a:ext cx="8493125" cy="553998"/>
          </a:xfrm>
          <a:prstGeom prst="rect">
            <a:avLst/>
          </a:prstGeom>
        </p:spPr>
        <p:txBody>
          <a:bodyPr anchor="ctr" anchorCtr="0">
            <a:spAutoFit/>
          </a:bodyPr>
          <a:lstStyle>
            <a:lvl1pPr marL="0" indent="0">
              <a:spcBef>
                <a:spcPts val="600"/>
              </a:spcBef>
              <a:buNone/>
              <a:defRPr sz="3600" b="1">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6" name="Text Placeholder 3"/>
          <p:cNvSpPr txBox="1">
            <a:spLocks/>
          </p:cNvSpPr>
          <p:nvPr userDrawn="1"/>
        </p:nvSpPr>
        <p:spPr bwMode="auto">
          <a:xfrm>
            <a:off x="191278" y="5243680"/>
            <a:ext cx="8493125" cy="1077218"/>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marL="0" indent="0" algn="l" defTabSz="762000" rtl="0" eaLnBrk="1" fontAlgn="base" hangingPunct="1">
              <a:lnSpc>
                <a:spcPct val="100000"/>
              </a:lnSpc>
              <a:spcBef>
                <a:spcPts val="600"/>
              </a:spcBef>
              <a:spcAft>
                <a:spcPct val="0"/>
              </a:spcAft>
              <a:buClr>
                <a:schemeClr val="tx2"/>
              </a:buClr>
              <a:buSzPct val="110000"/>
              <a:buFontTx/>
              <a:buNone/>
              <a:defRPr sz="3600" b="1">
                <a:solidFill>
                  <a:schemeClr val="bg1"/>
                </a:solidFill>
                <a:latin typeface="+mn-lt"/>
                <a:ea typeface="+mn-ea"/>
                <a:cs typeface="Arial"/>
              </a:defRPr>
            </a:lvl1pPr>
            <a:lvl2pPr marL="457200" indent="0" algn="l" defTabSz="762000" rtl="0" eaLnBrk="1" fontAlgn="base" hangingPunct="1">
              <a:lnSpc>
                <a:spcPct val="100000"/>
              </a:lnSpc>
              <a:spcBef>
                <a:spcPts val="1200"/>
              </a:spcBef>
              <a:spcAft>
                <a:spcPct val="0"/>
              </a:spcAft>
              <a:buClr>
                <a:schemeClr val="tx2"/>
              </a:buClr>
              <a:buSzPct val="110000"/>
              <a:buFontTx/>
              <a:buNone/>
              <a:defRPr sz="1800" b="1">
                <a:solidFill>
                  <a:schemeClr val="tx1"/>
                </a:solidFill>
                <a:latin typeface="+mn-lt"/>
                <a:cs typeface="Arial"/>
              </a:defRPr>
            </a:lvl2pPr>
            <a:lvl3pPr marL="914400" indent="0" algn="l" defTabSz="762000" rtl="0" eaLnBrk="1" fontAlgn="base" hangingPunct="1">
              <a:lnSpc>
                <a:spcPct val="100000"/>
              </a:lnSpc>
              <a:spcBef>
                <a:spcPts val="0"/>
              </a:spcBef>
              <a:spcAft>
                <a:spcPct val="0"/>
              </a:spcAft>
              <a:buClr>
                <a:schemeClr val="tx2"/>
              </a:buClr>
              <a:buSzPct val="105000"/>
              <a:buFontTx/>
              <a:buNone/>
              <a:defRPr sz="1600" b="1">
                <a:solidFill>
                  <a:schemeClr val="tx1"/>
                </a:solidFill>
                <a:latin typeface="+mn-lt"/>
                <a:cs typeface="Arial"/>
              </a:defRPr>
            </a:lvl3pPr>
            <a:lvl4pPr marL="1371600" indent="0" algn="l" defTabSz="762000" rtl="0" eaLnBrk="1" fontAlgn="base" hangingPunct="1">
              <a:lnSpc>
                <a:spcPct val="100000"/>
              </a:lnSpc>
              <a:spcBef>
                <a:spcPts val="0"/>
              </a:spcBef>
              <a:spcAft>
                <a:spcPct val="0"/>
              </a:spcAft>
              <a:buClr>
                <a:schemeClr val="tx2"/>
              </a:buClr>
              <a:buSzPct val="100000"/>
              <a:buFontTx/>
              <a:buNone/>
              <a:defRPr sz="1400" b="1" baseline="0">
                <a:solidFill>
                  <a:schemeClr val="tx1"/>
                </a:solidFill>
                <a:latin typeface="+mn-lt"/>
                <a:cs typeface="Arial"/>
              </a:defRPr>
            </a:lvl4pPr>
            <a:lvl5pPr marL="1828800" indent="0" algn="l" defTabSz="762000" rtl="0" eaLnBrk="1" fontAlgn="base" hangingPunct="1">
              <a:spcBef>
                <a:spcPct val="20000"/>
              </a:spcBef>
              <a:spcAft>
                <a:spcPct val="0"/>
              </a:spcAft>
              <a:buFont typeface="Wingdings" pitchFamily="2" charset="2"/>
              <a:buNone/>
              <a:defRPr sz="1400">
                <a:solidFill>
                  <a:schemeClr val="tx1"/>
                </a:solidFill>
                <a:latin typeface="+mn-lt"/>
              </a:defRPr>
            </a:lvl5pPr>
            <a:lvl6pPr marL="2286000" indent="0" algn="l" defTabSz="762000" rtl="0" eaLnBrk="1" fontAlgn="base" hangingPunct="1">
              <a:spcBef>
                <a:spcPct val="20000"/>
              </a:spcBef>
              <a:spcAft>
                <a:spcPct val="0"/>
              </a:spcAft>
              <a:buFont typeface="Wingdings" pitchFamily="2" charset="2"/>
              <a:buNone/>
              <a:defRPr sz="1400">
                <a:solidFill>
                  <a:schemeClr val="tx1"/>
                </a:solidFill>
                <a:latin typeface="+mn-lt"/>
              </a:defRPr>
            </a:lvl6pPr>
            <a:lvl7pPr marL="2743200" indent="0" algn="l" defTabSz="762000" rtl="0" eaLnBrk="1" fontAlgn="base" hangingPunct="1">
              <a:spcBef>
                <a:spcPct val="20000"/>
              </a:spcBef>
              <a:spcAft>
                <a:spcPct val="0"/>
              </a:spcAft>
              <a:buFont typeface="Wingdings" pitchFamily="2" charset="2"/>
              <a:buNone/>
              <a:defRPr sz="1400">
                <a:solidFill>
                  <a:schemeClr val="tx1"/>
                </a:solidFill>
                <a:latin typeface="+mn-lt"/>
              </a:defRPr>
            </a:lvl7pPr>
            <a:lvl8pPr marL="3200400" indent="0" algn="l" defTabSz="762000" rtl="0" eaLnBrk="1" fontAlgn="base" hangingPunct="1">
              <a:spcBef>
                <a:spcPct val="20000"/>
              </a:spcBef>
              <a:spcAft>
                <a:spcPct val="0"/>
              </a:spcAft>
              <a:buFont typeface="Wingdings" pitchFamily="2" charset="2"/>
              <a:buNone/>
              <a:defRPr sz="1400">
                <a:solidFill>
                  <a:schemeClr val="tx1"/>
                </a:solidFill>
                <a:latin typeface="+mn-lt"/>
              </a:defRPr>
            </a:lvl8pPr>
            <a:lvl9pPr marL="3657600" indent="0" algn="l" defTabSz="762000" rtl="0" eaLnBrk="1" fontAlgn="base" hangingPunct="1">
              <a:spcBef>
                <a:spcPct val="20000"/>
              </a:spcBef>
              <a:spcAft>
                <a:spcPct val="0"/>
              </a:spcAft>
              <a:buFont typeface="Wingdings" pitchFamily="2" charset="2"/>
              <a:buNone/>
              <a:defRPr sz="1400">
                <a:solidFill>
                  <a:schemeClr val="tx1"/>
                </a:solidFill>
                <a:latin typeface="+mn-lt"/>
              </a:defRPr>
            </a:lvl9pPr>
          </a:lstStyle>
          <a:p>
            <a:r>
              <a:rPr lang="en-GB" sz="1000" b="0" dirty="0" smtClean="0">
                <a:solidFill>
                  <a:schemeClr val="bg2"/>
                </a:solidFill>
              </a:rPr>
              <a:t>October 2014</a:t>
            </a:r>
            <a:endParaRPr lang="de-DE" sz="1000" b="0" dirty="0">
              <a:solidFill>
                <a:schemeClr val="bg2"/>
              </a:solidFill>
            </a:endParaRPr>
          </a:p>
          <a:p>
            <a:endParaRPr lang="de-DE" sz="1000" b="0" dirty="0">
              <a:solidFill>
                <a:schemeClr val="bg2"/>
              </a:solidFill>
            </a:endParaRPr>
          </a:p>
          <a:p>
            <a:endParaRPr lang="de-DE" sz="1000" b="0" dirty="0">
              <a:solidFill>
                <a:schemeClr val="bg2"/>
              </a:solidFill>
            </a:endParaRPr>
          </a:p>
          <a:p>
            <a:endParaRPr lang="de-DE" sz="1000" b="0" dirty="0">
              <a:solidFill>
                <a:schemeClr val="bg2"/>
              </a:solidFill>
            </a:endParaRPr>
          </a:p>
          <a:p>
            <a:endParaRPr lang="en-US" sz="1000" b="0" dirty="0">
              <a:solidFill>
                <a:schemeClr val="bg2"/>
              </a:solidFill>
            </a:endParaRPr>
          </a:p>
        </p:txBody>
      </p:sp>
      <p:pic>
        <p:nvPicPr>
          <p:cNvPr id="7" name="Bild 6" descr="(y)_hybris_SAPCo_white_transp_2000.png"/>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a:xfrm>
            <a:off x="6772657" y="348167"/>
            <a:ext cx="2006319" cy="491548"/>
          </a:xfrm>
          <a:prstGeom prst="rect">
            <a:avLst/>
          </a:prstGeom>
        </p:spPr>
      </p:pic>
    </p:spTree>
    <p:extLst>
      <p:ext uri="{BB962C8B-B14F-4D97-AF65-F5344CB8AC3E}">
        <p14:creationId xmlns:p14="http://schemas.microsoft.com/office/powerpoint/2010/main" val="2607038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Content">
    <p:spTree>
      <p:nvGrpSpPr>
        <p:cNvPr id="1" name=""/>
        <p:cNvGrpSpPr/>
        <p:nvPr/>
      </p:nvGrpSpPr>
      <p:grpSpPr>
        <a:xfrm>
          <a:off x="0" y="0"/>
          <a:ext cx="0" cy="0"/>
          <a:chOff x="0" y="0"/>
          <a:chExt cx="0" cy="0"/>
        </a:xfrm>
      </p:grpSpPr>
      <p:grpSp>
        <p:nvGrpSpPr>
          <p:cNvPr id="3" name="Gruppierung 2"/>
          <p:cNvGrpSpPr/>
          <p:nvPr userDrawn="1"/>
        </p:nvGrpSpPr>
        <p:grpSpPr>
          <a:xfrm>
            <a:off x="0" y="0"/>
            <a:ext cx="8405215" cy="952440"/>
            <a:chOff x="0" y="0"/>
            <a:chExt cx="8405215" cy="952440"/>
          </a:xfrm>
        </p:grpSpPr>
        <p:sp>
          <p:nvSpPr>
            <p:cNvPr id="4" name="Abgerundetes Rechteck 3"/>
            <p:cNvSpPr/>
            <p:nvPr userDrawn="1"/>
          </p:nvSpPr>
          <p:spPr bwMode="auto">
            <a:xfrm>
              <a:off x="0" y="0"/>
              <a:ext cx="8297711" cy="952440"/>
            </a:xfrm>
            <a:prstGeom prst="roundRect">
              <a:avLst>
                <a:gd name="adj" fmla="val 0"/>
              </a:avLst>
            </a:prstGeom>
            <a:pattFill prst="wdUpDiag">
              <a:fgClr>
                <a:schemeClr val="accent2">
                  <a:lumMod val="60000"/>
                  <a:lumOff val="40000"/>
                </a:schemeClr>
              </a:fgClr>
              <a:bgClr>
                <a:prstClr val="white"/>
              </a:bgClr>
            </a:patt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lvl="0" algn="ctr">
                <a:tabLst>
                  <a:tab pos="723900" algn="l"/>
                  <a:tab pos="1447800" algn="l"/>
                  <a:tab pos="2171700" algn="l"/>
                  <a:tab pos="2895600" algn="l"/>
                  <a:tab pos="3619500" algn="l"/>
                  <a:tab pos="4343400" algn="l"/>
                  <a:tab pos="5067300" algn="l"/>
                  <a:tab pos="5791200" algn="l"/>
                </a:tabLst>
              </a:pPr>
              <a:endParaRPr lang="de-DE" sz="1800" b="1" dirty="0">
                <a:solidFill>
                  <a:schemeClr val="bg1"/>
                </a:solidFill>
              </a:endParaRPr>
            </a:p>
          </p:txBody>
        </p:sp>
        <p:sp>
          <p:nvSpPr>
            <p:cNvPr id="5" name="Abgerundetes Rechteck 4"/>
            <p:cNvSpPr/>
            <p:nvPr userDrawn="1"/>
          </p:nvSpPr>
          <p:spPr bwMode="auto">
            <a:xfrm>
              <a:off x="266007" y="0"/>
              <a:ext cx="8139208" cy="952440"/>
            </a:xfrm>
            <a:prstGeom prst="roundRect">
              <a:avLst>
                <a:gd name="adj" fmla="val 0"/>
              </a:avLst>
            </a:prstGeom>
            <a:gradFill flip="none" rotWithShape="1">
              <a:gsLst>
                <a:gs pos="0">
                  <a:schemeClr val="bg1">
                    <a:alpha val="0"/>
                  </a:schemeClr>
                </a:gs>
                <a:gs pos="100000">
                  <a:schemeClr val="bg1"/>
                </a:gs>
              </a:gsLst>
              <a:lin ang="0" scaled="1"/>
              <a:tileRect/>
            </a:grad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lvl="0" algn="ctr">
                <a:tabLst>
                  <a:tab pos="723900" algn="l"/>
                  <a:tab pos="1447800" algn="l"/>
                  <a:tab pos="2171700" algn="l"/>
                  <a:tab pos="2895600" algn="l"/>
                  <a:tab pos="3619500" algn="l"/>
                  <a:tab pos="4343400" algn="l"/>
                  <a:tab pos="5067300" algn="l"/>
                  <a:tab pos="5791200" algn="l"/>
                </a:tabLst>
              </a:pPr>
              <a:endParaRPr lang="de-DE" sz="1800" b="1" dirty="0">
                <a:solidFill>
                  <a:schemeClr val="bg1"/>
                </a:solidFill>
              </a:endParaRPr>
            </a:p>
          </p:txBody>
        </p:sp>
      </p:grpSp>
      <p:sp>
        <p:nvSpPr>
          <p:cNvPr id="8" name="Text Placeholder 2"/>
          <p:cNvSpPr>
            <a:spLocks noGrp="1"/>
          </p:cNvSpPr>
          <p:nvPr userDrawn="1">
            <p:ph type="body" idx="10" hasCustomPrompt="1"/>
            <p:custDataLst>
              <p:tags r:id="rId1"/>
            </p:custDataLst>
          </p:nvPr>
        </p:nvSpPr>
        <p:spPr>
          <a:xfrm>
            <a:off x="261634" y="288329"/>
            <a:ext cx="7698791" cy="374461"/>
          </a:xfrm>
          <a:prstGeom prst="rect">
            <a:avLst/>
          </a:prstGeom>
        </p:spPr>
        <p:txBody>
          <a:bodyPr wrap="square" lIns="0" rIns="0" anchor="ctr" anchorCtr="0">
            <a:spAutoFit/>
          </a:bodyPr>
          <a:lstStyle>
            <a:lvl1pPr marL="0" indent="0">
              <a:spcBef>
                <a:spcPts val="600"/>
              </a:spcBef>
              <a:buNone/>
              <a:defRPr sz="2000" b="1">
                <a:solidFill>
                  <a:schemeClr val="tx2"/>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r>
              <a:rPr lang="en-US" smtClean="0"/>
              <a:t>Click to edit Master title style</a:t>
            </a:r>
            <a:endParaRPr lang="en-GB" dirty="0"/>
          </a:p>
        </p:txBody>
      </p:sp>
      <p:sp>
        <p:nvSpPr>
          <p:cNvPr id="7" name="Rectangle 10"/>
          <p:cNvSpPr>
            <a:spLocks noGrp="1" noChangeArrowheads="1"/>
          </p:cNvSpPr>
          <p:nvPr>
            <p:ph idx="1" hasCustomPrompt="1"/>
            <p:custDataLst>
              <p:tags r:id="rId2"/>
            </p:custDataLst>
          </p:nvPr>
        </p:nvSpPr>
        <p:spPr bwMode="auto">
          <a:xfrm>
            <a:off x="269876" y="1237533"/>
            <a:ext cx="8548688" cy="5417351"/>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0" indent="0">
              <a:buFontTx/>
              <a:buNone/>
              <a:defRPr/>
            </a:lvl1pPr>
            <a:lvl2pPr marL="530225" indent="-530225">
              <a:defRPr/>
            </a:lvl2pPr>
            <a:lvl3pPr marL="985838" indent="-450850">
              <a:defRPr/>
            </a:lvl3pPr>
          </a:lstStyle>
          <a:p>
            <a:pPr lvl="0"/>
            <a:r>
              <a:rPr lang="en-US" noProof="0" dirty="0" smtClean="0"/>
              <a:t>Click to edit Master text styles</a:t>
            </a:r>
          </a:p>
          <a:p>
            <a:pPr lvl="1"/>
            <a:r>
              <a:rPr lang="en-US" noProof="0" dirty="0" smtClean="0"/>
              <a:t>Second level </a:t>
            </a:r>
          </a:p>
          <a:p>
            <a:pPr lvl="2"/>
            <a:r>
              <a:rPr lang="en-US" noProof="0" dirty="0" smtClean="0"/>
              <a:t>Third level</a:t>
            </a:r>
          </a:p>
          <a:p>
            <a:pPr lvl="3"/>
            <a:r>
              <a:rPr lang="en-US" noProof="0" dirty="0" smtClean="0"/>
              <a:t>Fourth level</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mpel Content (no head)">
    <p:spTree>
      <p:nvGrpSpPr>
        <p:cNvPr id="1" name=""/>
        <p:cNvGrpSpPr/>
        <p:nvPr/>
      </p:nvGrpSpPr>
      <p:grpSpPr>
        <a:xfrm>
          <a:off x="0" y="0"/>
          <a:ext cx="0" cy="0"/>
          <a:chOff x="0" y="0"/>
          <a:chExt cx="0" cy="0"/>
        </a:xfrm>
      </p:grpSpPr>
      <p:sp>
        <p:nvSpPr>
          <p:cNvPr id="10" name="Rectangle 10"/>
          <p:cNvSpPr>
            <a:spLocks noGrp="1" noChangeArrowheads="1"/>
          </p:cNvSpPr>
          <p:nvPr>
            <p:ph idx="1" hasCustomPrompt="1"/>
            <p:custDataLst>
              <p:tags r:id="rId1"/>
            </p:custDataLst>
          </p:nvPr>
        </p:nvSpPr>
        <p:spPr bwMode="auto">
          <a:xfrm>
            <a:off x="269876" y="1085935"/>
            <a:ext cx="8548688" cy="5568950"/>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0" indent="0">
              <a:buFontTx/>
              <a:buNone/>
              <a:defRPr/>
            </a:lvl1pPr>
            <a:lvl2pPr marL="530225" indent="-530225">
              <a:defRPr/>
            </a:lvl2pPr>
            <a:lvl3pPr marL="985838" indent="-450850">
              <a:defRPr/>
            </a:lvl3pPr>
          </a:lstStyle>
          <a:p>
            <a:pPr lvl="0"/>
            <a:r>
              <a:rPr lang="en-US" noProof="0" dirty="0" smtClean="0"/>
              <a:t>Click to edit Master text styles</a:t>
            </a:r>
          </a:p>
          <a:p>
            <a:pPr lvl="1"/>
            <a:r>
              <a:rPr lang="en-US" noProof="0" dirty="0" smtClean="0"/>
              <a:t>Second level </a:t>
            </a:r>
          </a:p>
          <a:p>
            <a:pPr lvl="2"/>
            <a:r>
              <a:rPr lang="en-US" noProof="0" dirty="0" smtClean="0"/>
              <a:t>Third level</a:t>
            </a:r>
          </a:p>
          <a:p>
            <a:pPr lvl="3"/>
            <a:r>
              <a:rPr lang="en-US" noProof="0" dirty="0" smtClean="0"/>
              <a:t>Fourth level</a:t>
            </a:r>
          </a:p>
        </p:txBody>
      </p:sp>
      <p:sp>
        <p:nvSpPr>
          <p:cNvPr id="8" name="Text Placeholder 2"/>
          <p:cNvSpPr>
            <a:spLocks noGrp="1"/>
          </p:cNvSpPr>
          <p:nvPr>
            <p:ph type="body" idx="10" hasCustomPrompt="1"/>
            <p:custDataLst>
              <p:tags r:id="rId2"/>
            </p:custDataLst>
          </p:nvPr>
        </p:nvSpPr>
        <p:spPr>
          <a:xfrm>
            <a:off x="261634" y="288329"/>
            <a:ext cx="7698791" cy="374461"/>
          </a:xfrm>
          <a:prstGeom prst="rect">
            <a:avLst/>
          </a:prstGeom>
        </p:spPr>
        <p:txBody>
          <a:bodyPr wrap="square" lIns="0" rIns="0" anchor="ctr" anchorCtr="0">
            <a:spAutoFit/>
          </a:bodyPr>
          <a:lstStyle>
            <a:lvl1pPr marL="0" indent="0">
              <a:spcBef>
                <a:spcPts val="600"/>
              </a:spcBef>
              <a:buNone/>
              <a:defRPr sz="2000" b="1">
                <a:solidFill>
                  <a:schemeClr val="tx2"/>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r>
              <a:rPr lang="en-US" smtClean="0"/>
              <a:t>Click to edit Master title style</a:t>
            </a:r>
            <a:endParaRPr lang="en-GB" dirty="0"/>
          </a:p>
        </p:txBody>
      </p:sp>
    </p:spTree>
    <p:extLst>
      <p:ext uri="{BB962C8B-B14F-4D97-AF65-F5344CB8AC3E}">
        <p14:creationId xmlns:p14="http://schemas.microsoft.com/office/powerpoint/2010/main" val="265149612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y) only">
    <p:spTree>
      <p:nvGrpSpPr>
        <p:cNvPr id="1" name=""/>
        <p:cNvGrpSpPr/>
        <p:nvPr/>
      </p:nvGrpSpPr>
      <p:grpSpPr>
        <a:xfrm>
          <a:off x="0" y="0"/>
          <a:ext cx="0" cy="0"/>
          <a:chOff x="0" y="0"/>
          <a:chExt cx="0" cy="0"/>
        </a:xfrm>
      </p:grpSpPr>
      <p:pic>
        <p:nvPicPr>
          <p:cNvPr id="5" name="Bild 4" descr="hybris_stagePerformance_back.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Bild 1" descr="(y)_big_whi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194335" y="1835428"/>
            <a:ext cx="2750855" cy="315539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ll white">
    <p:spTree>
      <p:nvGrpSpPr>
        <p:cNvPr id="1" name=""/>
        <p:cNvGrpSpPr/>
        <p:nvPr/>
      </p:nvGrpSpPr>
      <p:grpSpPr>
        <a:xfrm>
          <a:off x="0" y="0"/>
          <a:ext cx="0" cy="0"/>
          <a:chOff x="0" y="0"/>
          <a:chExt cx="0" cy="0"/>
        </a:xfrm>
      </p:grpSpPr>
      <p:sp>
        <p:nvSpPr>
          <p:cNvPr id="5" name="Rechteck 4"/>
          <p:cNvSpPr/>
          <p:nvPr/>
        </p:nvSpPr>
        <p:spPr bwMode="auto">
          <a:xfrm>
            <a:off x="8321040" y="0"/>
            <a:ext cx="822960" cy="822960"/>
          </a:xfrm>
          <a:prstGeom prst="rect">
            <a:avLst/>
          </a:prstGeom>
          <a:solidFill>
            <a:schemeClr val="bg1"/>
          </a:solidFill>
          <a:ln>
            <a:noFill/>
          </a:ln>
          <a:effectLst/>
        </p:spPr>
        <p:style>
          <a:lnRef idx="1">
            <a:schemeClr val="accent6"/>
          </a:lnRef>
          <a:fillRef idx="2">
            <a:schemeClr val="accent6"/>
          </a:fillRef>
          <a:effectRef idx="1">
            <a:schemeClr val="accent6"/>
          </a:effectRef>
          <a:fontRef idx="minor">
            <a:schemeClr val="dk1"/>
          </a:fontRef>
        </p:style>
        <p:txBody>
          <a:bodyPr/>
          <a:lstStyle/>
          <a:p>
            <a:endParaRPr lang="de-DE"/>
          </a:p>
        </p:txBody>
      </p:sp>
    </p:spTree>
    <p:extLst>
      <p:ext uri="{BB962C8B-B14F-4D97-AF65-F5344CB8AC3E}">
        <p14:creationId xmlns:p14="http://schemas.microsoft.com/office/powerpoint/2010/main" val="755553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3793" y="294680"/>
            <a:ext cx="8456414" cy="6268641"/>
          </a:xfrm>
          <a:prstGeom prst="rect">
            <a:avLst/>
          </a:prstGeom>
        </p:spPr>
        <p:txBody>
          <a:bodyPr lIns="64291" tIns="32146" rIns="64291" bIns="32146"/>
          <a:lstStyle/>
          <a:p>
            <a:r>
              <a:rPr lang="en-US" smtClean="0"/>
              <a:t>Click to edit Master title style</a:t>
            </a:r>
            <a:endParaRPr lang="en-GB"/>
          </a:p>
        </p:txBody>
      </p:sp>
      <p:sp>
        <p:nvSpPr>
          <p:cNvPr id="3" name="Content Placeholder 2"/>
          <p:cNvSpPr>
            <a:spLocks noGrp="1"/>
          </p:cNvSpPr>
          <p:nvPr>
            <p:ph idx="1"/>
          </p:nvPr>
        </p:nvSpPr>
        <p:spPr>
          <a:xfrm>
            <a:off x="457647" y="1600647"/>
            <a:ext cx="8228707" cy="4525119"/>
          </a:xfrm>
          <a:prstGeom prst="rect">
            <a:avLst/>
          </a:prstGeom>
        </p:spPr>
        <p:txBody>
          <a:bodyPr lIns="64291" tIns="32146" rIns="64291" bIns="3214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3509021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50228" name="Rectangle 20" hidden="1"/>
          <p:cNvGraphicFramePr>
            <a:graphicFrameLocks/>
          </p:cNvGraphicFramePr>
          <p:nvPr>
            <p:custDataLst>
              <p:tags r:id="rId13"/>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50603" name="think-cell Slide" r:id="rId14" imgW="0" imgH="0" progId="TCLayout.ActiveDocument.1">
                  <p:embed/>
                </p:oleObj>
              </mc:Choice>
              <mc:Fallback>
                <p:oleObj name="think-cell Slide" r:id="rId14" imgW="0" imgH="0" progId="TCLayout.ActiveDocument.1">
                  <p:embed/>
                  <p:pic>
                    <p:nvPicPr>
                      <p:cNvPr id="0" name="Rectangle 20"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 name="Bild 2" descr="(y)_small.png"/>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8494574" y="299098"/>
            <a:ext cx="305428" cy="349717"/>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78" r:id="rId2"/>
    <p:sldLayoutId id="2147483655" r:id="rId3"/>
    <p:sldLayoutId id="2147483667" r:id="rId4"/>
    <p:sldLayoutId id="2147483654" r:id="rId5"/>
    <p:sldLayoutId id="2147483669" r:id="rId6"/>
    <p:sldLayoutId id="2147483661" r:id="rId7"/>
    <p:sldLayoutId id="2147483668" r:id="rId8"/>
    <p:sldLayoutId id="2147483670" r:id="rId9"/>
    <p:sldLayoutId id="2147483679" r:id="rId10"/>
  </p:sldLayoutIdLst>
  <p:timing>
    <p:tnLst>
      <p:par>
        <p:cTn id="1" dur="indefinite" restart="never" nodeType="tmRoot"/>
      </p:par>
    </p:tnLst>
  </p:timing>
  <p:hf sldNum="0" hdr="0" dt="0"/>
  <p:txStyles>
    <p:titleStyle>
      <a:lvl1pPr algn="l" defTabSz="762000" rtl="0" eaLnBrk="1" fontAlgn="base" hangingPunct="1">
        <a:spcBef>
          <a:spcPct val="0"/>
        </a:spcBef>
        <a:spcAft>
          <a:spcPct val="0"/>
        </a:spcAft>
        <a:buFont typeface="Wingdings" pitchFamily="2" charset="2"/>
        <a:defRPr sz="2200" b="1">
          <a:solidFill>
            <a:schemeClr val="tx1"/>
          </a:solidFill>
          <a:latin typeface="+mj-lt"/>
          <a:ea typeface="+mj-ea"/>
          <a:cs typeface="Arial"/>
        </a:defRPr>
      </a:lvl1pPr>
      <a:lvl2pPr algn="l" defTabSz="762000" rtl="0" eaLnBrk="1" fontAlgn="base" hangingPunct="1">
        <a:spcBef>
          <a:spcPct val="0"/>
        </a:spcBef>
        <a:spcAft>
          <a:spcPct val="0"/>
        </a:spcAft>
        <a:buFont typeface="Wingdings" pitchFamily="2" charset="2"/>
        <a:defRPr sz="2000" b="1">
          <a:solidFill>
            <a:schemeClr val="tx1"/>
          </a:solidFill>
          <a:latin typeface="Arial" charset="0"/>
        </a:defRPr>
      </a:lvl2pPr>
      <a:lvl3pPr algn="l" defTabSz="762000" rtl="0" eaLnBrk="1" fontAlgn="base" hangingPunct="1">
        <a:spcBef>
          <a:spcPct val="0"/>
        </a:spcBef>
        <a:spcAft>
          <a:spcPct val="0"/>
        </a:spcAft>
        <a:buFont typeface="Wingdings" pitchFamily="2" charset="2"/>
        <a:defRPr sz="2000" b="1">
          <a:solidFill>
            <a:schemeClr val="tx1"/>
          </a:solidFill>
          <a:latin typeface="Arial" charset="0"/>
        </a:defRPr>
      </a:lvl3pPr>
      <a:lvl4pPr algn="l" defTabSz="762000" rtl="0" eaLnBrk="1" fontAlgn="base" hangingPunct="1">
        <a:spcBef>
          <a:spcPct val="0"/>
        </a:spcBef>
        <a:spcAft>
          <a:spcPct val="0"/>
        </a:spcAft>
        <a:buFont typeface="Wingdings" pitchFamily="2" charset="2"/>
        <a:defRPr sz="2000" b="1">
          <a:solidFill>
            <a:schemeClr val="tx1"/>
          </a:solidFill>
          <a:latin typeface="Arial" charset="0"/>
        </a:defRPr>
      </a:lvl4pPr>
      <a:lvl5pPr algn="l" defTabSz="762000" rtl="0" eaLnBrk="1" fontAlgn="base" hangingPunct="1">
        <a:spcBef>
          <a:spcPct val="0"/>
        </a:spcBef>
        <a:spcAft>
          <a:spcPct val="0"/>
        </a:spcAft>
        <a:buFont typeface="Wingdings" pitchFamily="2" charset="2"/>
        <a:defRPr sz="2000" b="1">
          <a:solidFill>
            <a:schemeClr val="tx1"/>
          </a:solidFill>
          <a:latin typeface="Arial" charset="0"/>
        </a:defRPr>
      </a:lvl5pPr>
      <a:lvl6pPr marL="457200" algn="l" defTabSz="762000" rtl="0" eaLnBrk="1" fontAlgn="base" hangingPunct="1">
        <a:spcBef>
          <a:spcPct val="0"/>
        </a:spcBef>
        <a:spcAft>
          <a:spcPct val="0"/>
        </a:spcAft>
        <a:buFont typeface="Wingdings" pitchFamily="2" charset="2"/>
        <a:defRPr sz="2000" b="1">
          <a:solidFill>
            <a:schemeClr val="tx1"/>
          </a:solidFill>
          <a:latin typeface="Arial" charset="0"/>
        </a:defRPr>
      </a:lvl6pPr>
      <a:lvl7pPr marL="914400" algn="l" defTabSz="762000" rtl="0" eaLnBrk="1" fontAlgn="base" hangingPunct="1">
        <a:spcBef>
          <a:spcPct val="0"/>
        </a:spcBef>
        <a:spcAft>
          <a:spcPct val="0"/>
        </a:spcAft>
        <a:buFont typeface="Wingdings" pitchFamily="2" charset="2"/>
        <a:defRPr sz="2000" b="1">
          <a:solidFill>
            <a:schemeClr val="tx1"/>
          </a:solidFill>
          <a:latin typeface="Arial" charset="0"/>
        </a:defRPr>
      </a:lvl7pPr>
      <a:lvl8pPr marL="1371600" algn="l" defTabSz="762000" rtl="0" eaLnBrk="1" fontAlgn="base" hangingPunct="1">
        <a:spcBef>
          <a:spcPct val="0"/>
        </a:spcBef>
        <a:spcAft>
          <a:spcPct val="0"/>
        </a:spcAft>
        <a:buFont typeface="Wingdings" pitchFamily="2" charset="2"/>
        <a:defRPr sz="2000" b="1">
          <a:solidFill>
            <a:schemeClr val="tx1"/>
          </a:solidFill>
          <a:latin typeface="Arial" charset="0"/>
        </a:defRPr>
      </a:lvl8pPr>
      <a:lvl9pPr marL="1828800" algn="l" defTabSz="762000" rtl="0" eaLnBrk="1" fontAlgn="base" hangingPunct="1">
        <a:spcBef>
          <a:spcPct val="0"/>
        </a:spcBef>
        <a:spcAft>
          <a:spcPct val="0"/>
        </a:spcAft>
        <a:buFont typeface="Wingdings" pitchFamily="2" charset="2"/>
        <a:defRPr sz="2000" b="1">
          <a:solidFill>
            <a:schemeClr val="tx1"/>
          </a:solidFill>
          <a:latin typeface="Arial" charset="0"/>
        </a:defRPr>
      </a:lvl9pPr>
    </p:titleStyle>
    <p:bodyStyle>
      <a:lvl1pPr marL="0" indent="0" algn="l" defTabSz="762000" rtl="0" eaLnBrk="1" fontAlgn="base" hangingPunct="1">
        <a:lnSpc>
          <a:spcPct val="90000"/>
        </a:lnSpc>
        <a:spcBef>
          <a:spcPts val="900"/>
        </a:spcBef>
        <a:spcAft>
          <a:spcPct val="0"/>
        </a:spcAft>
        <a:buClr>
          <a:schemeClr val="tx2"/>
        </a:buClr>
        <a:buSzPct val="110000"/>
        <a:buFontTx/>
        <a:buNone/>
        <a:defRPr sz="1800" b="1">
          <a:solidFill>
            <a:schemeClr val="tx1"/>
          </a:solidFill>
          <a:latin typeface="+mn-lt"/>
          <a:ea typeface="+mn-ea"/>
          <a:cs typeface="Arial"/>
        </a:defRPr>
      </a:lvl1pPr>
      <a:lvl2pPr marL="534988" indent="-534988" algn="l" defTabSz="762000" rtl="0" eaLnBrk="1" fontAlgn="base" hangingPunct="1">
        <a:lnSpc>
          <a:spcPct val="90000"/>
        </a:lnSpc>
        <a:spcBef>
          <a:spcPts val="900"/>
        </a:spcBef>
        <a:spcAft>
          <a:spcPct val="0"/>
        </a:spcAft>
        <a:buClr>
          <a:schemeClr val="tx2"/>
        </a:buClr>
        <a:buSzPct val="110000"/>
        <a:buFontTx/>
        <a:buBlip>
          <a:blip r:embed="rId16"/>
        </a:buBlip>
        <a:defRPr sz="1800" b="1">
          <a:solidFill>
            <a:schemeClr val="tx1"/>
          </a:solidFill>
          <a:latin typeface="+mn-lt"/>
          <a:cs typeface="Arial"/>
        </a:defRPr>
      </a:lvl2pPr>
      <a:lvl3pPr marL="985838" indent="-450850" algn="l" defTabSz="762000" rtl="0" eaLnBrk="1" fontAlgn="base" hangingPunct="1">
        <a:lnSpc>
          <a:spcPct val="90000"/>
        </a:lnSpc>
        <a:spcBef>
          <a:spcPts val="900"/>
        </a:spcBef>
        <a:spcAft>
          <a:spcPct val="0"/>
        </a:spcAft>
        <a:buClr>
          <a:schemeClr val="tx2"/>
        </a:buClr>
        <a:buSzPct val="105000"/>
        <a:buFontTx/>
        <a:buBlip>
          <a:blip r:embed="rId16"/>
        </a:buBlip>
        <a:defRPr sz="1600" b="1">
          <a:solidFill>
            <a:schemeClr val="tx1"/>
          </a:solidFill>
          <a:latin typeface="+mn-lt"/>
          <a:cs typeface="Arial"/>
        </a:defRPr>
      </a:lvl3pPr>
      <a:lvl4pPr marL="1431925" indent="-442913" algn="l" defTabSz="762000" rtl="0" eaLnBrk="1" fontAlgn="base" hangingPunct="1">
        <a:lnSpc>
          <a:spcPct val="90000"/>
        </a:lnSpc>
        <a:spcBef>
          <a:spcPts val="900"/>
        </a:spcBef>
        <a:spcAft>
          <a:spcPct val="0"/>
        </a:spcAft>
        <a:buClr>
          <a:schemeClr val="tx2"/>
        </a:buClr>
        <a:buSzPct val="100000"/>
        <a:buFontTx/>
        <a:buBlip>
          <a:blip r:embed="rId16"/>
        </a:buBlip>
        <a:defRPr sz="1600" b="1" baseline="0">
          <a:solidFill>
            <a:schemeClr val="tx1"/>
          </a:solidFill>
          <a:latin typeface="+mn-lt"/>
          <a:cs typeface="Arial"/>
        </a:defRPr>
      </a:lvl4pPr>
      <a:lvl5pPr marL="715963" indent="-177800" algn="l" defTabSz="762000" rtl="0" eaLnBrk="1" fontAlgn="base" hangingPunct="1">
        <a:spcBef>
          <a:spcPct val="20000"/>
        </a:spcBef>
        <a:spcAft>
          <a:spcPct val="0"/>
        </a:spcAft>
        <a:buFont typeface="Wingdings" pitchFamily="2" charset="2"/>
        <a:defRPr sz="1400">
          <a:solidFill>
            <a:schemeClr val="tx1"/>
          </a:solidFill>
          <a:latin typeface="+mn-lt"/>
        </a:defRPr>
      </a:lvl5pPr>
      <a:lvl6pPr marL="1173163" indent="-177800" algn="l" defTabSz="762000" rtl="0" eaLnBrk="1" fontAlgn="base" hangingPunct="1">
        <a:spcBef>
          <a:spcPct val="20000"/>
        </a:spcBef>
        <a:spcAft>
          <a:spcPct val="0"/>
        </a:spcAft>
        <a:buFont typeface="Wingdings" pitchFamily="2" charset="2"/>
        <a:defRPr sz="1400">
          <a:solidFill>
            <a:schemeClr val="tx1"/>
          </a:solidFill>
          <a:latin typeface="+mn-lt"/>
        </a:defRPr>
      </a:lvl6pPr>
      <a:lvl7pPr marL="1630363" indent="-177800" algn="l" defTabSz="762000" rtl="0" eaLnBrk="1" fontAlgn="base" hangingPunct="1">
        <a:spcBef>
          <a:spcPct val="20000"/>
        </a:spcBef>
        <a:spcAft>
          <a:spcPct val="0"/>
        </a:spcAft>
        <a:buFont typeface="Wingdings" pitchFamily="2" charset="2"/>
        <a:defRPr sz="1400">
          <a:solidFill>
            <a:schemeClr val="tx1"/>
          </a:solidFill>
          <a:latin typeface="+mn-lt"/>
        </a:defRPr>
      </a:lvl7pPr>
      <a:lvl8pPr marL="2087563" indent="-177800" algn="l" defTabSz="762000" rtl="0" eaLnBrk="1" fontAlgn="base" hangingPunct="1">
        <a:spcBef>
          <a:spcPct val="20000"/>
        </a:spcBef>
        <a:spcAft>
          <a:spcPct val="0"/>
        </a:spcAft>
        <a:buFont typeface="Wingdings" pitchFamily="2" charset="2"/>
        <a:defRPr sz="1400">
          <a:solidFill>
            <a:schemeClr val="tx1"/>
          </a:solidFill>
          <a:latin typeface="+mn-lt"/>
        </a:defRPr>
      </a:lvl8pPr>
      <a:lvl9pPr marL="2544763" indent="-177800" algn="l" defTabSz="762000" rtl="0" eaLnBrk="1" fontAlgn="base" hangingPunct="1">
        <a:spcBef>
          <a:spcPct val="20000"/>
        </a:spcBef>
        <a:spcAft>
          <a:spcPct val="0"/>
        </a:spcAft>
        <a:buFont typeface="Wingdings" pitchFamily="2" charset="2"/>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50.png"/><Relationship Id="rId4" Type="http://schemas.openxmlformats.org/officeDocument/2006/relationships/image" Target="../media/image49.pn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51.png"/></Relationships>
</file>

<file path=ppt/slides/_rels/slide12.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61.png"/></Relationships>
</file>

<file path=ppt/slides/_rels/slide1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72.png"/><Relationship Id="rId5" Type="http://schemas.openxmlformats.org/officeDocument/2006/relationships/image" Target="../media/image71.jpeg"/><Relationship Id="rId4" Type="http://schemas.openxmlformats.org/officeDocument/2006/relationships/image" Target="../media/image70.png"/></Relationships>
</file>

<file path=ppt/slides/_rels/slide2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75.png"/><Relationship Id="rId4" Type="http://schemas.openxmlformats.org/officeDocument/2006/relationships/image" Target="../media/image74.png"/></Relationships>
</file>

<file path=ppt/slides/_rels/slide22.xml.rels><?xml version="1.0" encoding="UTF-8" standalone="yes"?>
<Relationships xmlns="http://schemas.openxmlformats.org/package/2006/relationships"><Relationship Id="rId3" Type="http://schemas.openxmlformats.org/officeDocument/2006/relationships/image" Target="../media/image76.jpeg"/><Relationship Id="rId7" Type="http://schemas.openxmlformats.org/officeDocument/2006/relationships/image" Target="../media/image80.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23.xml.rels><?xml version="1.0" encoding="UTF-8" standalone="yes"?>
<Relationships xmlns="http://schemas.openxmlformats.org/package/2006/relationships"><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24.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notesSlide" Target="../notesSlides/notesSlide24.xml"/><Relationship Id="rId7" Type="http://schemas.openxmlformats.org/officeDocument/2006/relationships/image" Target="../media/image89.png"/><Relationship Id="rId2" Type="http://schemas.openxmlformats.org/officeDocument/2006/relationships/slideLayout" Target="../slideLayouts/slideLayout6.xml"/><Relationship Id="rId1" Type="http://schemas.openxmlformats.org/officeDocument/2006/relationships/themeOverride" Target="../theme/themeOverride1.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 Id="rId9" Type="http://schemas.openxmlformats.org/officeDocument/2006/relationships/image" Target="../media/image91.png"/></Relationships>
</file>

<file path=ppt/slides/_rels/slide2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1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92.png"/></Relationships>
</file>

<file path=ppt/slides/_rels/slide26.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96.png"/><Relationship Id="rId5" Type="http://schemas.openxmlformats.org/officeDocument/2006/relationships/image" Target="../media/image95.png"/><Relationship Id="rId10" Type="http://schemas.openxmlformats.org/officeDocument/2006/relationships/image" Target="../media/image100.png"/><Relationship Id="rId4" Type="http://schemas.openxmlformats.org/officeDocument/2006/relationships/image" Target="../media/image94.png"/><Relationship Id="rId9" Type="http://schemas.openxmlformats.org/officeDocument/2006/relationships/image" Target="../media/image99.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hemeOverride" Target="../theme/themeOverride2.xml"/><Relationship Id="rId5" Type="http://schemas.openxmlformats.org/officeDocument/2006/relationships/image" Target="../media/image102.png"/><Relationship Id="rId4" Type="http://schemas.openxmlformats.org/officeDocument/2006/relationships/image" Target="../media/image101.png"/></Relationships>
</file>

<file path=ppt/slides/_rels/slide2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s>
</file>

<file path=ppt/slides/_rels/slide29.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image" Target="../media/image112.png"/><Relationship Id="rId4" Type="http://schemas.openxmlformats.org/officeDocument/2006/relationships/image" Target="../media/image111.png"/></Relationships>
</file>

<file path=ppt/slides/_rels/slide3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1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13.png"/></Relationships>
</file>

<file path=ppt/slides/_rels/slide35.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s>
</file>

<file path=ppt/slides/_rels/slide36.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image" Target="../media/image114.png"/><Relationship Id="rId7" Type="http://schemas.openxmlformats.org/officeDocument/2006/relationships/image" Target="../media/image118.pn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117.png"/><Relationship Id="rId11" Type="http://schemas.openxmlformats.org/officeDocument/2006/relationships/image" Target="../media/image122.png"/><Relationship Id="rId5" Type="http://schemas.openxmlformats.org/officeDocument/2006/relationships/image" Target="../media/image116.png"/><Relationship Id="rId10" Type="http://schemas.openxmlformats.org/officeDocument/2006/relationships/image" Target="../media/image121.png"/><Relationship Id="rId4" Type="http://schemas.openxmlformats.org/officeDocument/2006/relationships/image" Target="../media/image115.png"/><Relationship Id="rId9" Type="http://schemas.openxmlformats.org/officeDocument/2006/relationships/image" Target="../media/image12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124.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40.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1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29.png"/></Relationships>
</file>

<file path=ppt/slides/_rels/slide45.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6809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261634" y="281275"/>
            <a:ext cx="7698791" cy="388568"/>
          </a:xfrm>
        </p:spPr>
        <p:txBody>
          <a:bodyPr/>
          <a:lstStyle/>
          <a:p>
            <a:r>
              <a:rPr lang="pl-PL" sz="2100" dirty="0">
                <a:solidFill>
                  <a:schemeClr val="tx1"/>
                </a:solidFill>
                <a:latin typeface="Arial"/>
              </a:rPr>
              <a:t>HYBRIS</a:t>
            </a:r>
            <a:r>
              <a:rPr lang="en-US" sz="2100" dirty="0">
                <a:solidFill>
                  <a:schemeClr val="tx1"/>
                </a:solidFill>
                <a:latin typeface="Arial"/>
              </a:rPr>
              <a:t>: B</a:t>
            </a:r>
            <a:r>
              <a:rPr lang="pl-PL" sz="2100" dirty="0">
                <a:solidFill>
                  <a:schemeClr val="tx1"/>
                </a:solidFill>
                <a:latin typeface="Arial"/>
              </a:rPr>
              <a:t>EST</a:t>
            </a:r>
            <a:r>
              <a:rPr lang="en-US" sz="2100" dirty="0">
                <a:solidFill>
                  <a:schemeClr val="tx1"/>
                </a:solidFill>
                <a:latin typeface="Arial"/>
              </a:rPr>
              <a:t> </a:t>
            </a:r>
            <a:r>
              <a:rPr lang="pl-PL" sz="2100" dirty="0">
                <a:solidFill>
                  <a:schemeClr val="tx1"/>
                </a:solidFill>
                <a:latin typeface="Arial"/>
              </a:rPr>
              <a:t>OF</a:t>
            </a:r>
            <a:r>
              <a:rPr lang="en-US" sz="2100" dirty="0">
                <a:solidFill>
                  <a:schemeClr val="tx1"/>
                </a:solidFill>
                <a:latin typeface="Arial"/>
              </a:rPr>
              <a:t> </a:t>
            </a:r>
            <a:r>
              <a:rPr lang="pl-PL" sz="2100" dirty="0">
                <a:solidFill>
                  <a:schemeClr val="tx1"/>
                </a:solidFill>
                <a:latin typeface="Arial"/>
              </a:rPr>
              <a:t>BOTH</a:t>
            </a:r>
            <a:r>
              <a:rPr lang="en-US" sz="2100" dirty="0">
                <a:solidFill>
                  <a:schemeClr val="tx1"/>
                </a:solidFill>
                <a:latin typeface="Arial"/>
              </a:rPr>
              <a:t> W</a:t>
            </a:r>
            <a:r>
              <a:rPr lang="pl-PL" sz="2100" dirty="0">
                <a:solidFill>
                  <a:schemeClr val="tx1"/>
                </a:solidFill>
                <a:latin typeface="Arial"/>
              </a:rPr>
              <a:t>ORLDS</a:t>
            </a:r>
            <a:endParaRPr lang="en-US" sz="2100" dirty="0">
              <a:solidFill>
                <a:schemeClr val="tx1"/>
              </a:solidFill>
              <a:latin typeface="Arial"/>
            </a:endParaRPr>
          </a:p>
        </p:txBody>
      </p:sp>
      <p:pic>
        <p:nvPicPr>
          <p:cNvPr id="2" name="Bild 1" descr="Fig7-1.png"/>
          <p:cNvPicPr>
            <a:picLocks noChangeAspect="1"/>
          </p:cNvPicPr>
          <p:nvPr/>
        </p:nvPicPr>
        <p:blipFill rotWithShape="1">
          <a:blip r:embed="rId3" cstate="email">
            <a:extLst>
              <a:ext uri="{28A0092B-C50C-407E-A947-70E740481C1C}">
                <a14:useLocalDpi xmlns:a14="http://schemas.microsoft.com/office/drawing/2010/main" val="0"/>
              </a:ext>
            </a:extLst>
          </a:blip>
          <a:srcRect l="16216" r="13092"/>
          <a:stretch/>
        </p:blipFill>
        <p:spPr>
          <a:xfrm>
            <a:off x="0" y="2187773"/>
            <a:ext cx="9144000" cy="3880862"/>
          </a:xfrm>
          <a:prstGeom prst="rect">
            <a:avLst/>
          </a:prstGeom>
        </p:spPr>
      </p:pic>
      <p:pic>
        <p:nvPicPr>
          <p:cNvPr id="5" name="Bild 4" descr="Fig7-2.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52425" y="3335917"/>
            <a:ext cx="8534400" cy="1930400"/>
          </a:xfrm>
          <a:prstGeom prst="rect">
            <a:avLst/>
          </a:prstGeom>
        </p:spPr>
      </p:pic>
      <p:pic>
        <p:nvPicPr>
          <p:cNvPr id="4" name="Bild 3" descr="Fig7-3.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288541" y="2905760"/>
            <a:ext cx="6626492" cy="3159760"/>
          </a:xfrm>
          <a:prstGeom prst="rect">
            <a:avLst/>
          </a:prstGeom>
        </p:spPr>
      </p:pic>
    </p:spTree>
    <p:extLst>
      <p:ext uri="{BB962C8B-B14F-4D97-AF65-F5344CB8AC3E}">
        <p14:creationId xmlns:p14="http://schemas.microsoft.com/office/powerpoint/2010/main" val="309360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3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41"/>
          <p:cNvSpPr txBox="1"/>
          <p:nvPr/>
        </p:nvSpPr>
        <p:spPr>
          <a:xfrm>
            <a:off x="2073349" y="3580314"/>
            <a:ext cx="2541591" cy="1614935"/>
          </a:xfrm>
          <a:prstGeom prst="rect">
            <a:avLst/>
          </a:prstGeom>
          <a:noFill/>
        </p:spPr>
        <p:txBody>
          <a:bodyPr wrap="square" lIns="0" tIns="14400" rIns="121837" bIns="60917" rtlCol="0">
            <a:spAutoFit/>
          </a:bodyPr>
          <a:lstStyle/>
          <a:p>
            <a:pPr>
              <a:spcBef>
                <a:spcPct val="50000"/>
              </a:spcBef>
              <a:buClr>
                <a:srgbClr val="F0AB00"/>
              </a:buClr>
              <a:buSzPct val="80000"/>
              <a:tabLst>
                <a:tab pos="7199111" algn="r"/>
              </a:tabLst>
            </a:pPr>
            <a:r>
              <a:rPr lang="en-US" sz="10000" b="1" cap="all" spc="-300" dirty="0" smtClean="0">
                <a:latin typeface="DINOT-Bold"/>
                <a:ea typeface="+mj-ea"/>
                <a:cs typeface="DINOT-Bold"/>
              </a:rPr>
              <a:t>02</a:t>
            </a:r>
            <a:endParaRPr lang="en-US" sz="10000" b="1" cap="all" spc="-300" dirty="0">
              <a:latin typeface="DINOT-Bold"/>
              <a:ea typeface="+mj-ea"/>
              <a:cs typeface="DINOT-Bold"/>
            </a:endParaRPr>
          </a:p>
        </p:txBody>
      </p:sp>
      <p:sp>
        <p:nvSpPr>
          <p:cNvPr id="18" name="TextBox 41"/>
          <p:cNvSpPr txBox="1"/>
          <p:nvPr/>
        </p:nvSpPr>
        <p:spPr>
          <a:xfrm>
            <a:off x="3679539" y="4566342"/>
            <a:ext cx="6279027" cy="814716"/>
          </a:xfrm>
          <a:prstGeom prst="rect">
            <a:avLst/>
          </a:prstGeom>
          <a:noFill/>
        </p:spPr>
        <p:txBody>
          <a:bodyPr wrap="square" lIns="0" tIns="14400" rIns="121837" bIns="60917" rtlCol="0">
            <a:spAutoFit/>
          </a:bodyPr>
          <a:lstStyle/>
          <a:p>
            <a:pPr>
              <a:lnSpc>
                <a:spcPct val="90000"/>
              </a:lnSpc>
              <a:spcBef>
                <a:spcPct val="50000"/>
              </a:spcBef>
              <a:buClr>
                <a:srgbClr val="F0AB00"/>
              </a:buClr>
              <a:buSzPct val="80000"/>
              <a:tabLst>
                <a:tab pos="7199111" algn="r"/>
              </a:tabLst>
            </a:pPr>
            <a:r>
              <a:rPr lang="pl-PL" sz="2500" b="1" cap="all" dirty="0" smtClean="0">
                <a:latin typeface="Arial"/>
                <a:cs typeface="Arial"/>
              </a:rPr>
              <a:t>DEVELOPMENT</a:t>
            </a:r>
            <a:endParaRPr lang="en-US" sz="2500" b="1" cap="all" dirty="0" smtClean="0">
              <a:latin typeface="Arial"/>
              <a:cs typeface="Arial"/>
            </a:endParaRPr>
          </a:p>
          <a:p>
            <a:pPr>
              <a:spcBef>
                <a:spcPct val="50000"/>
              </a:spcBef>
              <a:buClr>
                <a:srgbClr val="F0AB00"/>
              </a:buClr>
              <a:buSzPct val="80000"/>
              <a:tabLst>
                <a:tab pos="7199111" algn="r"/>
              </a:tabLst>
            </a:pPr>
            <a:endParaRPr lang="en-US" sz="1700" b="1" cap="all" dirty="0">
              <a:latin typeface="+mj-lt"/>
              <a:ea typeface="+mj-ea"/>
              <a:cs typeface="+mj-cs"/>
            </a:endParaRPr>
          </a:p>
        </p:txBody>
      </p:sp>
      <p:pic>
        <p:nvPicPr>
          <p:cNvPr id="15" name="Bild 14"/>
          <p:cNvPicPr>
            <a:picLocks noChangeAspect="1"/>
          </p:cNvPicPr>
          <p:nvPr/>
        </p:nvPicPr>
        <p:blipFill>
          <a:blip r:embed="rId3" cstate="email">
            <a:alphaModFix/>
            <a:extLst>
              <a:ext uri="{28A0092B-C50C-407E-A947-70E740481C1C}">
                <a14:useLocalDpi xmlns:a14="http://schemas.microsoft.com/office/drawing/2010/main" val="0"/>
              </a:ext>
            </a:extLst>
          </a:blip>
          <a:stretch>
            <a:fillRect/>
          </a:stretch>
        </p:blipFill>
        <p:spPr>
          <a:xfrm>
            <a:off x="1701774" y="102744"/>
            <a:ext cx="682527" cy="682527"/>
          </a:xfrm>
          <a:prstGeom prst="rect">
            <a:avLst/>
          </a:prstGeom>
        </p:spPr>
      </p:pic>
      <p:pic>
        <p:nvPicPr>
          <p:cNvPr id="16" name="Bild 15"/>
          <p:cNvPicPr>
            <a:picLocks noChangeAspect="1"/>
          </p:cNvPicPr>
          <p:nvPr/>
        </p:nvPicPr>
        <p:blipFill>
          <a:blip r:embed="rId4" cstate="email">
            <a:alphaModFix amt="21000"/>
            <a:extLst>
              <a:ext uri="{28A0092B-C50C-407E-A947-70E740481C1C}">
                <a14:useLocalDpi xmlns:a14="http://schemas.microsoft.com/office/drawing/2010/main" val="0"/>
              </a:ext>
            </a:extLst>
          </a:blip>
          <a:stretch>
            <a:fillRect/>
          </a:stretch>
        </p:blipFill>
        <p:spPr>
          <a:xfrm>
            <a:off x="3073570" y="115041"/>
            <a:ext cx="657932" cy="657932"/>
          </a:xfrm>
          <a:prstGeom prst="rect">
            <a:avLst/>
          </a:prstGeom>
        </p:spPr>
      </p:pic>
      <p:pic>
        <p:nvPicPr>
          <p:cNvPr id="17" name="Bild 16"/>
          <p:cNvPicPr>
            <a:picLocks noChangeAspect="1"/>
          </p:cNvPicPr>
          <p:nvPr/>
        </p:nvPicPr>
        <p:blipFill>
          <a:blip r:embed="rId5" cstate="email">
            <a:alphaModFix amt="21000"/>
            <a:extLst>
              <a:ext uri="{28A0092B-C50C-407E-A947-70E740481C1C}">
                <a14:useLocalDpi xmlns:a14="http://schemas.microsoft.com/office/drawing/2010/main" val="0"/>
              </a:ext>
            </a:extLst>
          </a:blip>
          <a:stretch>
            <a:fillRect/>
          </a:stretch>
        </p:blipFill>
        <p:spPr>
          <a:xfrm>
            <a:off x="4420771" y="135020"/>
            <a:ext cx="617975" cy="617975"/>
          </a:xfrm>
          <a:prstGeom prst="rect">
            <a:avLst/>
          </a:prstGeom>
        </p:spPr>
      </p:pic>
      <p:pic>
        <p:nvPicPr>
          <p:cNvPr id="20" name="Bild 19"/>
          <p:cNvPicPr>
            <a:picLocks noChangeAspect="1"/>
          </p:cNvPicPr>
          <p:nvPr/>
        </p:nvPicPr>
        <p:blipFill>
          <a:blip r:embed="rId6" cstate="email">
            <a:alphaModFix amt="21000"/>
            <a:extLst>
              <a:ext uri="{28A0092B-C50C-407E-A947-70E740481C1C}">
                <a14:useLocalDpi xmlns:a14="http://schemas.microsoft.com/office/drawing/2010/main" val="0"/>
              </a:ext>
            </a:extLst>
          </a:blip>
          <a:stretch>
            <a:fillRect/>
          </a:stretch>
        </p:blipFill>
        <p:spPr>
          <a:xfrm>
            <a:off x="5728015" y="126228"/>
            <a:ext cx="635559" cy="635559"/>
          </a:xfrm>
          <a:prstGeom prst="rect">
            <a:avLst/>
          </a:prstGeom>
        </p:spPr>
      </p:pic>
      <p:pic>
        <p:nvPicPr>
          <p:cNvPr id="21" name="Bild 20"/>
          <p:cNvPicPr>
            <a:picLocks noChangeAspect="1"/>
          </p:cNvPicPr>
          <p:nvPr/>
        </p:nvPicPr>
        <p:blipFill>
          <a:blip r:embed="rId7" cstate="email">
            <a:alphaModFix amt="21000"/>
            <a:extLst>
              <a:ext uri="{28A0092B-C50C-407E-A947-70E740481C1C}">
                <a14:useLocalDpi xmlns:a14="http://schemas.microsoft.com/office/drawing/2010/main" val="0"/>
              </a:ext>
            </a:extLst>
          </a:blip>
          <a:stretch>
            <a:fillRect/>
          </a:stretch>
        </p:blipFill>
        <p:spPr>
          <a:xfrm>
            <a:off x="7052843" y="152988"/>
            <a:ext cx="598321" cy="598321"/>
          </a:xfrm>
          <a:prstGeom prst="rect">
            <a:avLst/>
          </a:prstGeom>
        </p:spPr>
      </p:pic>
      <p:pic>
        <p:nvPicPr>
          <p:cNvPr id="26" name="Bild 25"/>
          <p:cNvPicPr>
            <a:picLocks noChangeAspect="1"/>
          </p:cNvPicPr>
          <p:nvPr/>
        </p:nvPicPr>
        <p:blipFill>
          <a:blip r:embed="rId8" cstate="email">
            <a:alphaModFix amt="21000"/>
            <a:extLst>
              <a:ext uri="{28A0092B-C50C-407E-A947-70E740481C1C}">
                <a14:useLocalDpi xmlns:a14="http://schemas.microsoft.com/office/drawing/2010/main" val="0"/>
              </a:ext>
            </a:extLst>
          </a:blip>
          <a:stretch>
            <a:fillRect/>
          </a:stretch>
        </p:blipFill>
        <p:spPr>
          <a:xfrm>
            <a:off x="332393" y="103951"/>
            <a:ext cx="680112" cy="680112"/>
          </a:xfrm>
          <a:prstGeom prst="rect">
            <a:avLst/>
          </a:prstGeom>
        </p:spPr>
      </p:pic>
      <p:pic>
        <p:nvPicPr>
          <p:cNvPr id="2" name="Bild 1"/>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3859504" y="2465291"/>
            <a:ext cx="1955336" cy="1955336"/>
          </a:xfrm>
          <a:prstGeom prst="rect">
            <a:avLst/>
          </a:prstGeom>
        </p:spPr>
      </p:pic>
    </p:spTree>
    <p:extLst>
      <p:ext uri="{BB962C8B-B14F-4D97-AF65-F5344CB8AC3E}">
        <p14:creationId xmlns:p14="http://schemas.microsoft.com/office/powerpoint/2010/main" val="38421569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261634" y="281276"/>
            <a:ext cx="7698791" cy="388568"/>
          </a:xfrm>
        </p:spPr>
        <p:txBody>
          <a:bodyPr/>
          <a:lstStyle/>
          <a:p>
            <a:r>
              <a:rPr lang="en-US" sz="2100" dirty="0">
                <a:solidFill>
                  <a:schemeClr val="tx1"/>
                </a:solidFill>
                <a:latin typeface="Arial"/>
              </a:rPr>
              <a:t>E</a:t>
            </a:r>
            <a:r>
              <a:rPr lang="pl-PL" sz="2100" dirty="0">
                <a:solidFill>
                  <a:schemeClr val="tx1"/>
                </a:solidFill>
                <a:latin typeface="Arial"/>
              </a:rPr>
              <a:t>ASY TO INSTALL AND RUN</a:t>
            </a:r>
            <a:endParaRPr lang="en-US" sz="2100" dirty="0">
              <a:solidFill>
                <a:schemeClr val="tx1"/>
              </a:solidFill>
              <a:latin typeface="Arial"/>
            </a:endParaRPr>
          </a:p>
        </p:txBody>
      </p:sp>
      <p:pic>
        <p:nvPicPr>
          <p:cNvPr id="2" name="Bild 1" descr="Fig8-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55620" y="4623526"/>
            <a:ext cx="3273661" cy="1697793"/>
          </a:xfrm>
          <a:prstGeom prst="rect">
            <a:avLst/>
          </a:prstGeom>
        </p:spPr>
      </p:pic>
      <p:pic>
        <p:nvPicPr>
          <p:cNvPr id="4" name="Bild 3" descr="Fig8-3.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819400" y="3479981"/>
            <a:ext cx="5325034" cy="2185489"/>
          </a:xfrm>
          <a:prstGeom prst="rect">
            <a:avLst/>
          </a:prstGeom>
        </p:spPr>
      </p:pic>
      <p:pic>
        <p:nvPicPr>
          <p:cNvPr id="5" name="Bild 4" descr="Fig8-4.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394460" y="4773386"/>
            <a:ext cx="1609398" cy="484648"/>
          </a:xfrm>
          <a:prstGeom prst="rect">
            <a:avLst/>
          </a:prstGeom>
        </p:spPr>
      </p:pic>
      <p:pic>
        <p:nvPicPr>
          <p:cNvPr id="7" name="Bild 6" descr="Fig8-5.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449320" y="3045189"/>
            <a:ext cx="2481155" cy="1146086"/>
          </a:xfrm>
          <a:prstGeom prst="rect">
            <a:avLst/>
          </a:prstGeom>
        </p:spPr>
      </p:pic>
      <p:pic>
        <p:nvPicPr>
          <p:cNvPr id="8" name="Bild 7" descr="Fig8-6.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394460" y="3770569"/>
            <a:ext cx="2837783" cy="758977"/>
          </a:xfrm>
          <a:prstGeom prst="rect">
            <a:avLst/>
          </a:prstGeom>
        </p:spPr>
      </p:pic>
      <p:pic>
        <p:nvPicPr>
          <p:cNvPr id="9" name="Bild 8" descr="Fig8-7.pn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394460" y="3318432"/>
            <a:ext cx="2837783" cy="161549"/>
          </a:xfrm>
          <a:prstGeom prst="rect">
            <a:avLst/>
          </a:prstGeom>
        </p:spPr>
      </p:pic>
      <p:pic>
        <p:nvPicPr>
          <p:cNvPr id="10" name="Bild 9" descr="Fig8-8.png"/>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4450080" y="1361551"/>
            <a:ext cx="3124304" cy="1956881"/>
          </a:xfrm>
          <a:prstGeom prst="rect">
            <a:avLst/>
          </a:prstGeom>
        </p:spPr>
      </p:pic>
      <p:pic>
        <p:nvPicPr>
          <p:cNvPr id="11" name="Bild 10" descr="Fig8-2.png"/>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1400508" y="5614670"/>
            <a:ext cx="2837783" cy="481600"/>
          </a:xfrm>
          <a:prstGeom prst="rect">
            <a:avLst/>
          </a:prstGeom>
        </p:spPr>
      </p:pic>
    </p:spTree>
    <p:extLst>
      <p:ext uri="{BB962C8B-B14F-4D97-AF65-F5344CB8AC3E}">
        <p14:creationId xmlns:p14="http://schemas.microsoft.com/office/powerpoint/2010/main" val="2956496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 presetClass="entr" presetSubtype="8" fill="hold" nodeType="afterEffect">
                                  <p:stCondLst>
                                    <p:cond delay="3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300" fill="hold"/>
                                        <p:tgtEl>
                                          <p:spTgt spid="5"/>
                                        </p:tgtEl>
                                        <p:attrNameLst>
                                          <p:attrName>ppt_x</p:attrName>
                                        </p:attrNameLst>
                                      </p:cBhvr>
                                      <p:tavLst>
                                        <p:tav tm="0">
                                          <p:val>
                                            <p:strVal val="0-#ppt_w/2"/>
                                          </p:val>
                                        </p:tav>
                                        <p:tav tm="100000">
                                          <p:val>
                                            <p:strVal val="#ppt_x"/>
                                          </p:val>
                                        </p:tav>
                                      </p:tavLst>
                                    </p:anim>
                                    <p:anim calcmode="lin" valueType="num">
                                      <p:cBhvr additive="base">
                                        <p:cTn id="12" dur="3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300"/>
                                        <p:tgtEl>
                                          <p:spTgt spid="7"/>
                                        </p:tgtEl>
                                      </p:cBhvr>
                                    </p:animEffect>
                                  </p:childTnLst>
                                </p:cTn>
                              </p:par>
                            </p:childTnLst>
                          </p:cTn>
                        </p:par>
                        <p:par>
                          <p:cTn id="18" fill="hold">
                            <p:stCondLst>
                              <p:cond delay="300"/>
                            </p:stCondLst>
                            <p:childTnLst>
                              <p:par>
                                <p:cTn id="19" presetID="2" presetClass="entr" presetSubtype="8" fill="hold" nodeType="afterEffect">
                                  <p:stCondLst>
                                    <p:cond delay="30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300" fill="hold"/>
                                        <p:tgtEl>
                                          <p:spTgt spid="8"/>
                                        </p:tgtEl>
                                        <p:attrNameLst>
                                          <p:attrName>ppt_x</p:attrName>
                                        </p:attrNameLst>
                                      </p:cBhvr>
                                      <p:tavLst>
                                        <p:tav tm="0">
                                          <p:val>
                                            <p:strVal val="0-#ppt_w/2"/>
                                          </p:val>
                                        </p:tav>
                                        <p:tav tm="100000">
                                          <p:val>
                                            <p:strVal val="#ppt_x"/>
                                          </p:val>
                                        </p:tav>
                                      </p:tavLst>
                                    </p:anim>
                                    <p:anim calcmode="lin" valueType="num">
                                      <p:cBhvr additive="base">
                                        <p:cTn id="22" dur="300" fill="hold"/>
                                        <p:tgtEl>
                                          <p:spTgt spid="8"/>
                                        </p:tgtEl>
                                        <p:attrNameLst>
                                          <p:attrName>ppt_y</p:attrName>
                                        </p:attrNameLst>
                                      </p:cBhvr>
                                      <p:tavLst>
                                        <p:tav tm="0">
                                          <p:val>
                                            <p:strVal val="#ppt_y"/>
                                          </p:val>
                                        </p:tav>
                                        <p:tav tm="100000">
                                          <p:val>
                                            <p:strVal val="#ppt_y"/>
                                          </p:val>
                                        </p:tav>
                                      </p:tavLst>
                                    </p:anim>
                                  </p:childTnLst>
                                </p:cTn>
                              </p:par>
                            </p:childTnLst>
                          </p:cTn>
                        </p:par>
                        <p:par>
                          <p:cTn id="23" fill="hold">
                            <p:stCondLst>
                              <p:cond delay="900"/>
                            </p:stCondLst>
                            <p:childTnLst>
                              <p:par>
                                <p:cTn id="24" presetID="2" presetClass="entr" presetSubtype="8" fill="hold" nodeType="afterEffect">
                                  <p:stCondLst>
                                    <p:cond delay="30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300" fill="hold"/>
                                        <p:tgtEl>
                                          <p:spTgt spid="9"/>
                                        </p:tgtEl>
                                        <p:attrNameLst>
                                          <p:attrName>ppt_x</p:attrName>
                                        </p:attrNameLst>
                                      </p:cBhvr>
                                      <p:tavLst>
                                        <p:tav tm="0">
                                          <p:val>
                                            <p:strVal val="0-#ppt_w/2"/>
                                          </p:val>
                                        </p:tav>
                                        <p:tav tm="100000">
                                          <p:val>
                                            <p:strVal val="#ppt_x"/>
                                          </p:val>
                                        </p:tav>
                                      </p:tavLst>
                                    </p:anim>
                                    <p:anim calcmode="lin" valueType="num">
                                      <p:cBhvr additive="base">
                                        <p:cTn id="27" dur="3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3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261634" y="281276"/>
            <a:ext cx="7698791" cy="388568"/>
          </a:xfrm>
        </p:spPr>
        <p:txBody>
          <a:bodyPr/>
          <a:lstStyle/>
          <a:p>
            <a:r>
              <a:rPr lang="pl-PL" sz="2100" dirty="0">
                <a:solidFill>
                  <a:schemeClr val="tx1"/>
                </a:solidFill>
                <a:latin typeface="Arial"/>
              </a:rPr>
              <a:t>EASY TO DEVELOP FOR</a:t>
            </a:r>
            <a:endParaRPr lang="en-US" sz="2100" dirty="0">
              <a:solidFill>
                <a:schemeClr val="tx1"/>
              </a:solidFill>
              <a:latin typeface="Arial"/>
            </a:endParaRPr>
          </a:p>
        </p:txBody>
      </p:sp>
      <p:grpSp>
        <p:nvGrpSpPr>
          <p:cNvPr id="31" name="Gruppierung 30"/>
          <p:cNvGrpSpPr/>
          <p:nvPr/>
        </p:nvGrpSpPr>
        <p:grpSpPr>
          <a:xfrm>
            <a:off x="678194" y="1875521"/>
            <a:ext cx="2371679" cy="736172"/>
            <a:chOff x="671694" y="1875521"/>
            <a:chExt cx="2371679" cy="736172"/>
          </a:xfrm>
        </p:grpSpPr>
        <p:sp>
          <p:nvSpPr>
            <p:cNvPr id="12" name="TextBox 41"/>
            <p:cNvSpPr txBox="1"/>
            <p:nvPr/>
          </p:nvSpPr>
          <p:spPr>
            <a:xfrm>
              <a:off x="678194" y="1981643"/>
              <a:ext cx="2365179" cy="630050"/>
            </a:xfrm>
            <a:prstGeom prst="rect">
              <a:avLst/>
            </a:prstGeom>
            <a:noFill/>
          </p:spPr>
          <p:txBody>
            <a:bodyPr wrap="square" lIns="0" tIns="14400" rIns="121837" bIns="60917" rtlCol="0">
              <a:spAutoFit/>
            </a:bodyPr>
            <a:lstStyle/>
            <a:p>
              <a:pPr lvl="0">
                <a:spcBef>
                  <a:spcPct val="50000"/>
                </a:spcBef>
                <a:buClr>
                  <a:srgbClr val="F0AB00"/>
                </a:buClr>
                <a:buSzPct val="80000"/>
                <a:tabLst>
                  <a:tab pos="7199111" algn="r"/>
                </a:tabLst>
              </a:pPr>
              <a:r>
                <a:rPr lang="en-US" sz="1800" kern="0" dirty="0">
                  <a:solidFill>
                    <a:sysClr val="windowText" lastClr="000000"/>
                  </a:solidFill>
                  <a:latin typeface="Arial"/>
                  <a:ea typeface="+mj-ea"/>
                  <a:cs typeface="+mj-cs"/>
                </a:rPr>
                <a:t>No special tools or IDEs</a:t>
              </a:r>
            </a:p>
          </p:txBody>
        </p:sp>
        <p:cxnSp>
          <p:nvCxnSpPr>
            <p:cNvPr id="15" name="Straight Connector 23"/>
            <p:cNvCxnSpPr/>
            <p:nvPr/>
          </p:nvCxnSpPr>
          <p:spPr bwMode="gray">
            <a:xfrm>
              <a:off x="671694" y="1875521"/>
              <a:ext cx="2361519" cy="4762"/>
            </a:xfrm>
            <a:prstGeom prst="line">
              <a:avLst/>
            </a:prstGeom>
            <a:noFill/>
            <a:ln w="57150" cap="flat" cmpd="sng" algn="ctr">
              <a:solidFill>
                <a:srgbClr val="000000"/>
              </a:solidFill>
              <a:prstDash val="solid"/>
            </a:ln>
            <a:effectLst/>
          </p:spPr>
        </p:cxnSp>
      </p:grpSp>
      <p:grpSp>
        <p:nvGrpSpPr>
          <p:cNvPr id="25" name="Gruppierung 24"/>
          <p:cNvGrpSpPr/>
          <p:nvPr/>
        </p:nvGrpSpPr>
        <p:grpSpPr>
          <a:xfrm>
            <a:off x="3375493" y="1885045"/>
            <a:ext cx="2380915" cy="738700"/>
            <a:chOff x="3368993" y="1885045"/>
            <a:chExt cx="2380915" cy="738700"/>
          </a:xfrm>
        </p:grpSpPr>
        <p:sp>
          <p:nvSpPr>
            <p:cNvPr id="13" name="TextBox 41"/>
            <p:cNvSpPr txBox="1"/>
            <p:nvPr/>
          </p:nvSpPr>
          <p:spPr>
            <a:xfrm>
              <a:off x="3368993" y="1993695"/>
              <a:ext cx="2380915" cy="630050"/>
            </a:xfrm>
            <a:prstGeom prst="rect">
              <a:avLst/>
            </a:prstGeom>
            <a:noFill/>
          </p:spPr>
          <p:txBody>
            <a:bodyPr wrap="square" lIns="0" tIns="14400" rIns="121837" bIns="60917" rtlCol="0">
              <a:spAutoFit/>
            </a:bodyPr>
            <a:lstStyle/>
            <a:p>
              <a:pPr lvl="0">
                <a:spcBef>
                  <a:spcPct val="50000"/>
                </a:spcBef>
                <a:buClr>
                  <a:srgbClr val="F0AB00"/>
                </a:buClr>
                <a:buSzPct val="80000"/>
                <a:tabLst>
                  <a:tab pos="7199111" algn="r"/>
                </a:tabLst>
              </a:pPr>
              <a:r>
                <a:rPr lang="en-US" sz="1800" kern="0" dirty="0">
                  <a:solidFill>
                    <a:sysClr val="windowText" lastClr="000000"/>
                  </a:solidFill>
                  <a:latin typeface="Arial"/>
                  <a:ea typeface="+mj-ea"/>
                  <a:cs typeface="+mj-cs"/>
                </a:rPr>
                <a:t>Open standards and proven technologies</a:t>
              </a:r>
            </a:p>
          </p:txBody>
        </p:sp>
        <p:cxnSp>
          <p:nvCxnSpPr>
            <p:cNvPr id="16" name="Straight Connector 23"/>
            <p:cNvCxnSpPr/>
            <p:nvPr/>
          </p:nvCxnSpPr>
          <p:spPr bwMode="gray">
            <a:xfrm>
              <a:off x="3373908" y="1885045"/>
              <a:ext cx="2376000" cy="0"/>
            </a:xfrm>
            <a:prstGeom prst="line">
              <a:avLst/>
            </a:prstGeom>
            <a:noFill/>
            <a:ln w="57150" cap="flat" cmpd="sng" algn="ctr">
              <a:solidFill>
                <a:srgbClr val="000000"/>
              </a:solidFill>
              <a:prstDash val="solid"/>
            </a:ln>
            <a:effectLst/>
          </p:spPr>
        </p:cxnSp>
      </p:grpSp>
      <p:grpSp>
        <p:nvGrpSpPr>
          <p:cNvPr id="26" name="Gruppierung 25"/>
          <p:cNvGrpSpPr/>
          <p:nvPr/>
        </p:nvGrpSpPr>
        <p:grpSpPr>
          <a:xfrm>
            <a:off x="6090602" y="1881613"/>
            <a:ext cx="2376000" cy="469525"/>
            <a:chOff x="6090602" y="1881613"/>
            <a:chExt cx="2376000" cy="469525"/>
          </a:xfrm>
        </p:grpSpPr>
        <p:sp>
          <p:nvSpPr>
            <p:cNvPr id="14" name="TextBox 41"/>
            <p:cNvSpPr txBox="1"/>
            <p:nvPr/>
          </p:nvSpPr>
          <p:spPr>
            <a:xfrm>
              <a:off x="6118581" y="1998087"/>
              <a:ext cx="2348021" cy="353051"/>
            </a:xfrm>
            <a:prstGeom prst="rect">
              <a:avLst/>
            </a:prstGeom>
            <a:noFill/>
          </p:spPr>
          <p:txBody>
            <a:bodyPr wrap="square" lIns="0" tIns="14400" rIns="121837" bIns="60917" rtlCol="0">
              <a:spAutoFit/>
            </a:bodyPr>
            <a:lstStyle/>
            <a:p>
              <a:pPr lvl="0">
                <a:spcBef>
                  <a:spcPct val="50000"/>
                </a:spcBef>
                <a:buClr>
                  <a:srgbClr val="F0AB00"/>
                </a:buClr>
                <a:buSzPct val="80000"/>
                <a:tabLst>
                  <a:tab pos="7199111" algn="r"/>
                </a:tabLst>
              </a:pPr>
              <a:r>
                <a:rPr lang="en-US" sz="1800" kern="0" dirty="0">
                  <a:solidFill>
                    <a:sysClr val="windowText" lastClr="000000"/>
                  </a:solidFill>
                  <a:latin typeface="Arial"/>
                  <a:ea typeface="+mj-ea"/>
                  <a:cs typeface="+mj-cs"/>
                </a:rPr>
                <a:t>Extension templates</a:t>
              </a:r>
            </a:p>
          </p:txBody>
        </p:sp>
        <p:cxnSp>
          <p:nvCxnSpPr>
            <p:cNvPr id="17" name="Straight Connector 23"/>
            <p:cNvCxnSpPr/>
            <p:nvPr/>
          </p:nvCxnSpPr>
          <p:spPr bwMode="gray">
            <a:xfrm>
              <a:off x="6090602" y="1881613"/>
              <a:ext cx="2376000" cy="0"/>
            </a:xfrm>
            <a:prstGeom prst="line">
              <a:avLst/>
            </a:prstGeom>
            <a:noFill/>
            <a:ln w="57150" cap="flat" cmpd="sng" algn="ctr">
              <a:solidFill>
                <a:srgbClr val="000000"/>
              </a:solidFill>
              <a:prstDash val="solid"/>
            </a:ln>
            <a:effectLst/>
          </p:spPr>
        </p:cxnSp>
      </p:grpSp>
      <p:grpSp>
        <p:nvGrpSpPr>
          <p:cNvPr id="32" name="Gruppierung 31"/>
          <p:cNvGrpSpPr/>
          <p:nvPr/>
        </p:nvGrpSpPr>
        <p:grpSpPr>
          <a:xfrm>
            <a:off x="671694" y="3308081"/>
            <a:ext cx="2622700" cy="459173"/>
            <a:chOff x="671694" y="3308081"/>
            <a:chExt cx="2622700" cy="459173"/>
          </a:xfrm>
        </p:grpSpPr>
        <p:sp>
          <p:nvSpPr>
            <p:cNvPr id="19" name="TextBox 41"/>
            <p:cNvSpPr txBox="1"/>
            <p:nvPr/>
          </p:nvSpPr>
          <p:spPr>
            <a:xfrm>
              <a:off x="678194" y="3414203"/>
              <a:ext cx="2616200" cy="353051"/>
            </a:xfrm>
            <a:prstGeom prst="rect">
              <a:avLst/>
            </a:prstGeom>
            <a:noFill/>
          </p:spPr>
          <p:txBody>
            <a:bodyPr wrap="square" lIns="0" tIns="14400" rIns="121837" bIns="60917" rtlCol="0">
              <a:spAutoFit/>
            </a:bodyPr>
            <a:lstStyle/>
            <a:p>
              <a:pPr lvl="0">
                <a:spcBef>
                  <a:spcPct val="50000"/>
                </a:spcBef>
                <a:buClr>
                  <a:srgbClr val="F0AB00"/>
                </a:buClr>
                <a:buSzPct val="80000"/>
                <a:tabLst>
                  <a:tab pos="7199111" algn="r"/>
                </a:tabLst>
              </a:pPr>
              <a:r>
                <a:rPr lang="tr-TR" sz="1800" kern="0" dirty="0" err="1">
                  <a:solidFill>
                    <a:sysClr val="windowText" lastClr="000000"/>
                  </a:solidFill>
                  <a:latin typeface="Arial"/>
                  <a:ea typeface="+mj-ea"/>
                  <a:cs typeface="+mj-cs"/>
                </a:rPr>
                <a:t>Wiki</a:t>
              </a:r>
              <a:r>
                <a:rPr lang="tr-TR" sz="1800" kern="0" dirty="0">
                  <a:solidFill>
                    <a:sysClr val="windowText" lastClr="000000"/>
                  </a:solidFill>
                  <a:latin typeface="Arial"/>
                  <a:ea typeface="+mj-ea"/>
                  <a:cs typeface="+mj-cs"/>
                </a:rPr>
                <a:t> </a:t>
              </a:r>
              <a:r>
                <a:rPr lang="tr-TR" sz="1800" kern="0" dirty="0" err="1">
                  <a:solidFill>
                    <a:sysClr val="windowText" lastClr="000000"/>
                  </a:solidFill>
                  <a:latin typeface="Arial"/>
                  <a:ea typeface="+mj-ea"/>
                  <a:cs typeface="+mj-cs"/>
                </a:rPr>
                <a:t>documentation</a:t>
              </a:r>
              <a:endParaRPr lang="tr-TR" sz="1800" kern="0" dirty="0">
                <a:solidFill>
                  <a:sysClr val="windowText" lastClr="000000"/>
                </a:solidFill>
                <a:latin typeface="Arial"/>
                <a:ea typeface="+mj-ea"/>
                <a:cs typeface="+mj-cs"/>
              </a:endParaRPr>
            </a:p>
          </p:txBody>
        </p:sp>
        <p:cxnSp>
          <p:nvCxnSpPr>
            <p:cNvPr id="22" name="Straight Connector 23"/>
            <p:cNvCxnSpPr/>
            <p:nvPr/>
          </p:nvCxnSpPr>
          <p:spPr bwMode="gray">
            <a:xfrm>
              <a:off x="671694" y="3308081"/>
              <a:ext cx="2361519" cy="4762"/>
            </a:xfrm>
            <a:prstGeom prst="line">
              <a:avLst/>
            </a:prstGeom>
            <a:noFill/>
            <a:ln w="57150" cap="flat" cmpd="sng" algn="ctr">
              <a:solidFill>
                <a:srgbClr val="000000"/>
              </a:solidFill>
              <a:prstDash val="solid"/>
            </a:ln>
            <a:effectLst/>
          </p:spPr>
        </p:cxnSp>
      </p:grpSp>
      <p:grpSp>
        <p:nvGrpSpPr>
          <p:cNvPr id="29" name="Gruppierung 28"/>
          <p:cNvGrpSpPr/>
          <p:nvPr/>
        </p:nvGrpSpPr>
        <p:grpSpPr>
          <a:xfrm>
            <a:off x="3368993" y="3317605"/>
            <a:ext cx="2380915" cy="461701"/>
            <a:chOff x="3368993" y="3317605"/>
            <a:chExt cx="2380915" cy="461701"/>
          </a:xfrm>
        </p:grpSpPr>
        <p:sp>
          <p:nvSpPr>
            <p:cNvPr id="20" name="TextBox 41"/>
            <p:cNvSpPr txBox="1"/>
            <p:nvPr/>
          </p:nvSpPr>
          <p:spPr>
            <a:xfrm>
              <a:off x="3368993" y="3426255"/>
              <a:ext cx="2380915" cy="353051"/>
            </a:xfrm>
            <a:prstGeom prst="rect">
              <a:avLst/>
            </a:prstGeom>
            <a:noFill/>
          </p:spPr>
          <p:txBody>
            <a:bodyPr wrap="square" lIns="0" tIns="14400" rIns="121837" bIns="60917" rtlCol="0">
              <a:spAutoFit/>
            </a:bodyPr>
            <a:lstStyle/>
            <a:p>
              <a:pPr lvl="0">
                <a:spcBef>
                  <a:spcPct val="50000"/>
                </a:spcBef>
                <a:buClr>
                  <a:srgbClr val="F0AB00"/>
                </a:buClr>
                <a:buSzPct val="80000"/>
                <a:tabLst>
                  <a:tab pos="7199111" algn="r"/>
                </a:tabLst>
              </a:pPr>
              <a:r>
                <a:rPr lang="en-US" sz="1800" kern="0" dirty="0">
                  <a:solidFill>
                    <a:sysClr val="windowText" lastClr="000000"/>
                  </a:solidFill>
                  <a:latin typeface="Arial"/>
                  <a:ea typeface="+mj-ea"/>
                  <a:cs typeface="+mj-cs"/>
                </a:rPr>
                <a:t>Training trails</a:t>
              </a:r>
            </a:p>
          </p:txBody>
        </p:sp>
        <p:cxnSp>
          <p:nvCxnSpPr>
            <p:cNvPr id="23" name="Straight Connector 23"/>
            <p:cNvCxnSpPr/>
            <p:nvPr/>
          </p:nvCxnSpPr>
          <p:spPr bwMode="gray">
            <a:xfrm>
              <a:off x="3373908" y="3317605"/>
              <a:ext cx="2376000" cy="0"/>
            </a:xfrm>
            <a:prstGeom prst="line">
              <a:avLst/>
            </a:prstGeom>
            <a:noFill/>
            <a:ln w="57150" cap="flat" cmpd="sng" algn="ctr">
              <a:solidFill>
                <a:srgbClr val="000000"/>
              </a:solidFill>
              <a:prstDash val="solid"/>
            </a:ln>
            <a:effectLst/>
          </p:spPr>
        </p:cxnSp>
      </p:grpSp>
      <p:grpSp>
        <p:nvGrpSpPr>
          <p:cNvPr id="30" name="Gruppierung 29"/>
          <p:cNvGrpSpPr/>
          <p:nvPr/>
        </p:nvGrpSpPr>
        <p:grpSpPr>
          <a:xfrm>
            <a:off x="6090602" y="3314173"/>
            <a:ext cx="2376000" cy="746524"/>
            <a:chOff x="6090602" y="3314173"/>
            <a:chExt cx="2376000" cy="746524"/>
          </a:xfrm>
        </p:grpSpPr>
        <p:sp>
          <p:nvSpPr>
            <p:cNvPr id="21" name="TextBox 41"/>
            <p:cNvSpPr txBox="1"/>
            <p:nvPr/>
          </p:nvSpPr>
          <p:spPr>
            <a:xfrm>
              <a:off x="6118581" y="3430647"/>
              <a:ext cx="2348021" cy="630050"/>
            </a:xfrm>
            <a:prstGeom prst="rect">
              <a:avLst/>
            </a:prstGeom>
            <a:noFill/>
          </p:spPr>
          <p:txBody>
            <a:bodyPr wrap="square" lIns="0" tIns="14400" rIns="121837" bIns="60917" rtlCol="0">
              <a:spAutoFit/>
            </a:bodyPr>
            <a:lstStyle/>
            <a:p>
              <a:pPr lvl="0">
                <a:spcBef>
                  <a:spcPct val="50000"/>
                </a:spcBef>
                <a:buClr>
                  <a:srgbClr val="F0AB00"/>
                </a:buClr>
                <a:buSzPct val="80000"/>
                <a:tabLst>
                  <a:tab pos="7199111" algn="r"/>
                </a:tabLst>
              </a:pPr>
              <a:r>
                <a:rPr lang="en-US" sz="1800" kern="0" dirty="0" err="1">
                  <a:solidFill>
                    <a:sysClr val="windowText" lastClr="000000"/>
                  </a:solidFill>
                  <a:latin typeface="Arial"/>
                  <a:ea typeface="+mj-ea"/>
                  <a:cs typeface="+mj-cs"/>
                </a:rPr>
                <a:t>hybris</a:t>
              </a:r>
              <a:r>
                <a:rPr lang="en-US" sz="1800" kern="0" dirty="0">
                  <a:solidFill>
                    <a:sysClr val="windowText" lastClr="000000"/>
                  </a:solidFill>
                  <a:latin typeface="Arial"/>
                  <a:ea typeface="+mj-ea"/>
                  <a:cs typeface="+mj-cs"/>
                </a:rPr>
                <a:t> Experts community</a:t>
              </a:r>
            </a:p>
          </p:txBody>
        </p:sp>
        <p:cxnSp>
          <p:nvCxnSpPr>
            <p:cNvPr id="24" name="Straight Connector 23"/>
            <p:cNvCxnSpPr/>
            <p:nvPr/>
          </p:nvCxnSpPr>
          <p:spPr bwMode="gray">
            <a:xfrm>
              <a:off x="6090602" y="3314173"/>
              <a:ext cx="2376000" cy="0"/>
            </a:xfrm>
            <a:prstGeom prst="line">
              <a:avLst/>
            </a:prstGeom>
            <a:noFill/>
            <a:ln w="57150" cap="flat" cmpd="sng" algn="ctr">
              <a:solidFill>
                <a:srgbClr val="000000"/>
              </a:solidFill>
              <a:prstDash val="solid"/>
            </a:ln>
            <a:effectLst/>
          </p:spPr>
        </p:cxnSp>
      </p:grpSp>
    </p:spTree>
    <p:extLst>
      <p:ext uri="{BB962C8B-B14F-4D97-AF65-F5344CB8AC3E}">
        <p14:creationId xmlns:p14="http://schemas.microsoft.com/office/powerpoint/2010/main" val="96268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299"/>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299"/>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299"/>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299"/>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299"/>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299"/>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261634" y="283969"/>
            <a:ext cx="7698791" cy="383182"/>
          </a:xfrm>
        </p:spPr>
        <p:txBody>
          <a:bodyPr/>
          <a:lstStyle/>
          <a:p>
            <a:r>
              <a:rPr lang="pl-PL" sz="2100" dirty="0">
                <a:solidFill>
                  <a:schemeClr val="tx1"/>
                </a:solidFill>
                <a:latin typeface="+mj-lt"/>
              </a:rPr>
              <a:t>EASY TO CONFIGURE</a:t>
            </a:r>
            <a:endParaRPr lang="en-US" sz="2100" dirty="0">
              <a:solidFill>
                <a:schemeClr val="tx1"/>
              </a:solidFill>
              <a:latin typeface="+mj-lt"/>
            </a:endParaRPr>
          </a:p>
        </p:txBody>
      </p:sp>
      <p:grpSp>
        <p:nvGrpSpPr>
          <p:cNvPr id="5" name="Gruppierung 4"/>
          <p:cNvGrpSpPr/>
          <p:nvPr/>
        </p:nvGrpSpPr>
        <p:grpSpPr>
          <a:xfrm>
            <a:off x="678194" y="1875521"/>
            <a:ext cx="2371679" cy="736172"/>
            <a:chOff x="671694" y="1875521"/>
            <a:chExt cx="2371679" cy="736172"/>
          </a:xfrm>
        </p:grpSpPr>
        <p:sp>
          <p:nvSpPr>
            <p:cNvPr id="7" name="TextBox 41"/>
            <p:cNvSpPr txBox="1"/>
            <p:nvPr/>
          </p:nvSpPr>
          <p:spPr>
            <a:xfrm>
              <a:off x="678194" y="1981643"/>
              <a:ext cx="2365179" cy="630050"/>
            </a:xfrm>
            <a:prstGeom prst="rect">
              <a:avLst/>
            </a:prstGeom>
            <a:noFill/>
          </p:spPr>
          <p:txBody>
            <a:bodyPr wrap="square" lIns="0" tIns="14400" rIns="121837" bIns="60917" rtlCol="0">
              <a:spAutoFit/>
            </a:bodyPr>
            <a:lstStyle/>
            <a:p>
              <a:pPr lvl="0">
                <a:spcBef>
                  <a:spcPct val="50000"/>
                </a:spcBef>
                <a:buClr>
                  <a:srgbClr val="F0AB00"/>
                </a:buClr>
                <a:buSzPct val="80000"/>
                <a:tabLst>
                  <a:tab pos="7199111" algn="r"/>
                </a:tabLst>
              </a:pPr>
              <a:r>
                <a:rPr lang="en-US" sz="1800" kern="0" dirty="0">
                  <a:solidFill>
                    <a:sysClr val="windowText" lastClr="000000"/>
                  </a:solidFill>
                  <a:latin typeface="Arial"/>
                  <a:ea typeface="+mj-ea"/>
                  <a:cs typeface="+mj-cs"/>
                </a:rPr>
                <a:t>Text-based properties files </a:t>
              </a:r>
              <a:r>
                <a:rPr lang="en-US" sz="1800" kern="0" dirty="0" smtClean="0">
                  <a:solidFill>
                    <a:sysClr val="windowText" lastClr="000000"/>
                  </a:solidFill>
                  <a:latin typeface="Arial"/>
                  <a:ea typeface="+mj-ea"/>
                  <a:cs typeface="+mj-cs"/>
                </a:rPr>
                <a:t>and …</a:t>
              </a:r>
              <a:endParaRPr lang="en-US" sz="1800" kern="0" dirty="0">
                <a:solidFill>
                  <a:sysClr val="windowText" lastClr="000000"/>
                </a:solidFill>
                <a:latin typeface="Arial"/>
                <a:ea typeface="+mj-ea"/>
                <a:cs typeface="+mj-cs"/>
              </a:endParaRPr>
            </a:p>
          </p:txBody>
        </p:sp>
        <p:cxnSp>
          <p:nvCxnSpPr>
            <p:cNvPr id="8" name="Straight Connector 23"/>
            <p:cNvCxnSpPr/>
            <p:nvPr/>
          </p:nvCxnSpPr>
          <p:spPr bwMode="gray">
            <a:xfrm>
              <a:off x="671694" y="1875521"/>
              <a:ext cx="2361519" cy="4762"/>
            </a:xfrm>
            <a:prstGeom prst="line">
              <a:avLst/>
            </a:prstGeom>
            <a:noFill/>
            <a:ln w="57150" cap="flat" cmpd="sng" algn="ctr">
              <a:solidFill>
                <a:srgbClr val="000000"/>
              </a:solidFill>
              <a:prstDash val="solid"/>
            </a:ln>
            <a:effectLst/>
          </p:spPr>
        </p:cxnSp>
      </p:grpSp>
      <p:grpSp>
        <p:nvGrpSpPr>
          <p:cNvPr id="9" name="Gruppierung 8"/>
          <p:cNvGrpSpPr/>
          <p:nvPr/>
        </p:nvGrpSpPr>
        <p:grpSpPr>
          <a:xfrm>
            <a:off x="3375493" y="1885045"/>
            <a:ext cx="2380915" cy="738700"/>
            <a:chOff x="3368993" y="1885045"/>
            <a:chExt cx="2380915" cy="738700"/>
          </a:xfrm>
        </p:grpSpPr>
        <p:sp>
          <p:nvSpPr>
            <p:cNvPr id="10" name="TextBox 41"/>
            <p:cNvSpPr txBox="1"/>
            <p:nvPr/>
          </p:nvSpPr>
          <p:spPr>
            <a:xfrm>
              <a:off x="3368993" y="1993695"/>
              <a:ext cx="2380915" cy="630050"/>
            </a:xfrm>
            <a:prstGeom prst="rect">
              <a:avLst/>
            </a:prstGeom>
            <a:noFill/>
          </p:spPr>
          <p:txBody>
            <a:bodyPr wrap="square" lIns="0" tIns="14400" rIns="121837" bIns="60917" rtlCol="0">
              <a:spAutoFit/>
            </a:bodyPr>
            <a:lstStyle/>
            <a:p>
              <a:pPr lvl="0">
                <a:spcBef>
                  <a:spcPct val="50000"/>
                </a:spcBef>
                <a:buClr>
                  <a:srgbClr val="F0AB00"/>
                </a:buClr>
                <a:buSzPct val="80000"/>
                <a:tabLst>
                  <a:tab pos="7199111" algn="r"/>
                </a:tabLst>
              </a:pPr>
              <a:r>
                <a:rPr lang="en-US" sz="1800" kern="0" dirty="0">
                  <a:solidFill>
                    <a:sysClr val="windowText" lastClr="000000"/>
                  </a:solidFill>
                  <a:latin typeface="Arial"/>
                  <a:ea typeface="+mj-ea"/>
                  <a:cs typeface="+mj-cs"/>
                </a:rPr>
                <a:t>XML-based Spring configuration files</a:t>
              </a:r>
            </a:p>
          </p:txBody>
        </p:sp>
        <p:cxnSp>
          <p:nvCxnSpPr>
            <p:cNvPr id="11" name="Straight Connector 23"/>
            <p:cNvCxnSpPr/>
            <p:nvPr/>
          </p:nvCxnSpPr>
          <p:spPr bwMode="gray">
            <a:xfrm>
              <a:off x="3373908" y="1885045"/>
              <a:ext cx="2376000" cy="0"/>
            </a:xfrm>
            <a:prstGeom prst="line">
              <a:avLst/>
            </a:prstGeom>
            <a:noFill/>
            <a:ln w="57150" cap="flat" cmpd="sng" algn="ctr">
              <a:solidFill>
                <a:srgbClr val="000000"/>
              </a:solidFill>
              <a:prstDash val="solid"/>
            </a:ln>
            <a:effectLst/>
          </p:spPr>
        </p:cxnSp>
      </p:grpSp>
      <p:grpSp>
        <p:nvGrpSpPr>
          <p:cNvPr id="12" name="Gruppierung 11"/>
          <p:cNvGrpSpPr/>
          <p:nvPr/>
        </p:nvGrpSpPr>
        <p:grpSpPr>
          <a:xfrm>
            <a:off x="6090602" y="1881613"/>
            <a:ext cx="2376000" cy="1023523"/>
            <a:chOff x="6090602" y="1881613"/>
            <a:chExt cx="2376000" cy="1023523"/>
          </a:xfrm>
        </p:grpSpPr>
        <p:sp>
          <p:nvSpPr>
            <p:cNvPr id="13" name="TextBox 41"/>
            <p:cNvSpPr txBox="1"/>
            <p:nvPr/>
          </p:nvSpPr>
          <p:spPr>
            <a:xfrm>
              <a:off x="6118581" y="1998087"/>
              <a:ext cx="2348021" cy="907049"/>
            </a:xfrm>
            <a:prstGeom prst="rect">
              <a:avLst/>
            </a:prstGeom>
            <a:noFill/>
          </p:spPr>
          <p:txBody>
            <a:bodyPr wrap="square" lIns="0" tIns="14400" rIns="121837" bIns="60917" rtlCol="0">
              <a:spAutoFit/>
            </a:bodyPr>
            <a:lstStyle/>
            <a:p>
              <a:pPr lvl="0">
                <a:spcBef>
                  <a:spcPct val="50000"/>
                </a:spcBef>
                <a:buClr>
                  <a:srgbClr val="F0AB00"/>
                </a:buClr>
                <a:buSzPct val="80000"/>
                <a:tabLst>
                  <a:tab pos="7199111" algn="r"/>
                </a:tabLst>
              </a:pPr>
              <a:r>
                <a:rPr lang="en-US" sz="1800" kern="0" dirty="0">
                  <a:solidFill>
                    <a:sysClr val="windowText" lastClr="000000"/>
                  </a:solidFill>
                  <a:latin typeface="Arial"/>
                  <a:ea typeface="+mj-ea"/>
                  <a:cs typeface="+mj-cs"/>
                </a:rPr>
                <a:t>Annotations in custom-made extensions</a:t>
              </a:r>
            </a:p>
          </p:txBody>
        </p:sp>
        <p:cxnSp>
          <p:nvCxnSpPr>
            <p:cNvPr id="14" name="Straight Connector 23"/>
            <p:cNvCxnSpPr/>
            <p:nvPr/>
          </p:nvCxnSpPr>
          <p:spPr bwMode="gray">
            <a:xfrm>
              <a:off x="6090602" y="1881613"/>
              <a:ext cx="2376000" cy="0"/>
            </a:xfrm>
            <a:prstGeom prst="line">
              <a:avLst/>
            </a:prstGeom>
            <a:noFill/>
            <a:ln w="57150" cap="flat" cmpd="sng" algn="ctr">
              <a:solidFill>
                <a:srgbClr val="000000"/>
              </a:solidFill>
              <a:prstDash val="solid"/>
            </a:ln>
            <a:effectLst/>
          </p:spPr>
        </p:cxnSp>
      </p:grpSp>
    </p:spTree>
    <p:extLst>
      <p:ext uri="{BB962C8B-B14F-4D97-AF65-F5344CB8AC3E}">
        <p14:creationId xmlns:p14="http://schemas.microsoft.com/office/powerpoint/2010/main" val="204693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2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299"/>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2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261634" y="283969"/>
            <a:ext cx="7698791" cy="383182"/>
          </a:xfrm>
        </p:spPr>
        <p:txBody>
          <a:bodyPr/>
          <a:lstStyle/>
          <a:p>
            <a:r>
              <a:rPr lang="pl-PL" sz="2100" dirty="0">
                <a:solidFill>
                  <a:schemeClr val="tx1"/>
                </a:solidFill>
                <a:latin typeface="+mj-lt"/>
              </a:rPr>
              <a:t>JAVA FRAMEWORKS, LIBRARIES AND STANDARDS</a:t>
            </a:r>
            <a:endParaRPr lang="en-US" sz="2100" dirty="0">
              <a:solidFill>
                <a:schemeClr val="tx1"/>
              </a:solidFill>
              <a:latin typeface="+mj-lt"/>
            </a:endParaRPr>
          </a:p>
        </p:txBody>
      </p:sp>
      <p:pic>
        <p:nvPicPr>
          <p:cNvPr id="3" name="Bild 2" descr="Fig9.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43603" y="1125220"/>
            <a:ext cx="6816822" cy="5123180"/>
          </a:xfrm>
          <a:prstGeom prst="rect">
            <a:avLst/>
          </a:prstGeom>
        </p:spPr>
      </p:pic>
    </p:spTree>
    <p:extLst>
      <p:ext uri="{BB962C8B-B14F-4D97-AF65-F5344CB8AC3E}">
        <p14:creationId xmlns:p14="http://schemas.microsoft.com/office/powerpoint/2010/main" val="10353766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41"/>
          <p:cNvSpPr txBox="1"/>
          <p:nvPr/>
        </p:nvSpPr>
        <p:spPr>
          <a:xfrm>
            <a:off x="2073349" y="3580314"/>
            <a:ext cx="2541591" cy="1614935"/>
          </a:xfrm>
          <a:prstGeom prst="rect">
            <a:avLst/>
          </a:prstGeom>
          <a:noFill/>
        </p:spPr>
        <p:txBody>
          <a:bodyPr wrap="square" lIns="0" tIns="14400" rIns="121837" bIns="60917" rtlCol="0">
            <a:spAutoFit/>
          </a:bodyPr>
          <a:lstStyle/>
          <a:p>
            <a:pPr>
              <a:spcBef>
                <a:spcPct val="50000"/>
              </a:spcBef>
              <a:buClr>
                <a:srgbClr val="F0AB00"/>
              </a:buClr>
              <a:buSzPct val="80000"/>
              <a:tabLst>
                <a:tab pos="7199111" algn="r"/>
              </a:tabLst>
            </a:pPr>
            <a:r>
              <a:rPr lang="en-US" sz="10000" b="1" cap="all" spc="-300" dirty="0" smtClean="0">
                <a:latin typeface="+mj-lt"/>
                <a:ea typeface="+mj-ea"/>
                <a:cs typeface="+mj-cs"/>
              </a:rPr>
              <a:t>03</a:t>
            </a:r>
            <a:endParaRPr lang="en-US" sz="10000" b="1" cap="all" spc="-300" dirty="0">
              <a:latin typeface="+mj-lt"/>
              <a:ea typeface="+mj-ea"/>
              <a:cs typeface="+mj-cs"/>
            </a:endParaRPr>
          </a:p>
        </p:txBody>
      </p:sp>
      <p:sp>
        <p:nvSpPr>
          <p:cNvPr id="18" name="TextBox 41"/>
          <p:cNvSpPr txBox="1"/>
          <p:nvPr/>
        </p:nvSpPr>
        <p:spPr>
          <a:xfrm>
            <a:off x="3638834" y="4566342"/>
            <a:ext cx="6279027" cy="814716"/>
          </a:xfrm>
          <a:prstGeom prst="rect">
            <a:avLst/>
          </a:prstGeom>
          <a:noFill/>
        </p:spPr>
        <p:txBody>
          <a:bodyPr wrap="square" lIns="0" tIns="14400" rIns="121837" bIns="60917" rtlCol="0">
            <a:spAutoFit/>
          </a:bodyPr>
          <a:lstStyle/>
          <a:p>
            <a:pPr>
              <a:lnSpc>
                <a:spcPct val="90000"/>
              </a:lnSpc>
              <a:spcBef>
                <a:spcPct val="50000"/>
              </a:spcBef>
              <a:buClr>
                <a:srgbClr val="F0AB00"/>
              </a:buClr>
              <a:buSzPct val="80000"/>
              <a:tabLst>
                <a:tab pos="7199111" algn="r"/>
              </a:tabLst>
            </a:pPr>
            <a:r>
              <a:rPr lang="pl-PL" sz="2500" b="1" cap="all" dirty="0" err="1" smtClean="0">
                <a:latin typeface="Arial"/>
                <a:cs typeface="Arial"/>
              </a:rPr>
              <a:t>Customization</a:t>
            </a:r>
            <a:endParaRPr lang="en-US" sz="2500" b="1" cap="all" dirty="0" smtClean="0">
              <a:latin typeface="Arial"/>
              <a:cs typeface="Arial"/>
            </a:endParaRPr>
          </a:p>
          <a:p>
            <a:pPr>
              <a:spcBef>
                <a:spcPct val="50000"/>
              </a:spcBef>
              <a:buClr>
                <a:srgbClr val="F0AB00"/>
              </a:buClr>
              <a:buSzPct val="80000"/>
              <a:tabLst>
                <a:tab pos="7199111" algn="r"/>
              </a:tabLst>
            </a:pPr>
            <a:endParaRPr lang="en-US" sz="1700" b="1" cap="all" dirty="0">
              <a:latin typeface="+mj-lt"/>
              <a:ea typeface="+mj-ea"/>
              <a:cs typeface="+mj-cs"/>
            </a:endParaRPr>
          </a:p>
        </p:txBody>
      </p:sp>
      <p:pic>
        <p:nvPicPr>
          <p:cNvPr id="15" name="Bild 14"/>
          <p:cNvPicPr>
            <a:picLocks noChangeAspect="1"/>
          </p:cNvPicPr>
          <p:nvPr/>
        </p:nvPicPr>
        <p:blipFill>
          <a:blip r:embed="rId3" cstate="email">
            <a:alphaModFix amt="21000"/>
            <a:extLst>
              <a:ext uri="{28A0092B-C50C-407E-A947-70E740481C1C}">
                <a14:useLocalDpi xmlns:a14="http://schemas.microsoft.com/office/drawing/2010/main" val="0"/>
              </a:ext>
            </a:extLst>
          </a:blip>
          <a:stretch>
            <a:fillRect/>
          </a:stretch>
        </p:blipFill>
        <p:spPr>
          <a:xfrm>
            <a:off x="1701774" y="102744"/>
            <a:ext cx="682527" cy="682527"/>
          </a:xfrm>
          <a:prstGeom prst="rect">
            <a:avLst/>
          </a:prstGeom>
        </p:spPr>
      </p:pic>
      <p:pic>
        <p:nvPicPr>
          <p:cNvPr id="16" name="Bild 15"/>
          <p:cNvPicPr>
            <a:picLocks noChangeAspect="1"/>
          </p:cNvPicPr>
          <p:nvPr/>
        </p:nvPicPr>
        <p:blipFill>
          <a:blip r:embed="rId4" cstate="email">
            <a:alphaModFix/>
            <a:extLst>
              <a:ext uri="{28A0092B-C50C-407E-A947-70E740481C1C}">
                <a14:useLocalDpi xmlns:a14="http://schemas.microsoft.com/office/drawing/2010/main" val="0"/>
              </a:ext>
            </a:extLst>
          </a:blip>
          <a:stretch>
            <a:fillRect/>
          </a:stretch>
        </p:blipFill>
        <p:spPr>
          <a:xfrm>
            <a:off x="3073570" y="115041"/>
            <a:ext cx="657932" cy="657932"/>
          </a:xfrm>
          <a:prstGeom prst="rect">
            <a:avLst/>
          </a:prstGeom>
        </p:spPr>
      </p:pic>
      <p:pic>
        <p:nvPicPr>
          <p:cNvPr id="17" name="Bild 16"/>
          <p:cNvPicPr>
            <a:picLocks noChangeAspect="1"/>
          </p:cNvPicPr>
          <p:nvPr/>
        </p:nvPicPr>
        <p:blipFill>
          <a:blip r:embed="rId5" cstate="email">
            <a:alphaModFix amt="21000"/>
            <a:extLst>
              <a:ext uri="{28A0092B-C50C-407E-A947-70E740481C1C}">
                <a14:useLocalDpi xmlns:a14="http://schemas.microsoft.com/office/drawing/2010/main" val="0"/>
              </a:ext>
            </a:extLst>
          </a:blip>
          <a:stretch>
            <a:fillRect/>
          </a:stretch>
        </p:blipFill>
        <p:spPr>
          <a:xfrm>
            <a:off x="4420771" y="135020"/>
            <a:ext cx="617975" cy="617975"/>
          </a:xfrm>
          <a:prstGeom prst="rect">
            <a:avLst/>
          </a:prstGeom>
        </p:spPr>
      </p:pic>
      <p:pic>
        <p:nvPicPr>
          <p:cNvPr id="20" name="Bild 19"/>
          <p:cNvPicPr>
            <a:picLocks noChangeAspect="1"/>
          </p:cNvPicPr>
          <p:nvPr/>
        </p:nvPicPr>
        <p:blipFill>
          <a:blip r:embed="rId6" cstate="email">
            <a:alphaModFix amt="21000"/>
            <a:extLst>
              <a:ext uri="{28A0092B-C50C-407E-A947-70E740481C1C}">
                <a14:useLocalDpi xmlns:a14="http://schemas.microsoft.com/office/drawing/2010/main" val="0"/>
              </a:ext>
            </a:extLst>
          </a:blip>
          <a:stretch>
            <a:fillRect/>
          </a:stretch>
        </p:blipFill>
        <p:spPr>
          <a:xfrm>
            <a:off x="5728015" y="126228"/>
            <a:ext cx="635559" cy="635559"/>
          </a:xfrm>
          <a:prstGeom prst="rect">
            <a:avLst/>
          </a:prstGeom>
        </p:spPr>
      </p:pic>
      <p:pic>
        <p:nvPicPr>
          <p:cNvPr id="21" name="Bild 20"/>
          <p:cNvPicPr>
            <a:picLocks noChangeAspect="1"/>
          </p:cNvPicPr>
          <p:nvPr/>
        </p:nvPicPr>
        <p:blipFill>
          <a:blip r:embed="rId7" cstate="email">
            <a:alphaModFix amt="21000"/>
            <a:extLst>
              <a:ext uri="{28A0092B-C50C-407E-A947-70E740481C1C}">
                <a14:useLocalDpi xmlns:a14="http://schemas.microsoft.com/office/drawing/2010/main" val="0"/>
              </a:ext>
            </a:extLst>
          </a:blip>
          <a:stretch>
            <a:fillRect/>
          </a:stretch>
        </p:blipFill>
        <p:spPr>
          <a:xfrm>
            <a:off x="7052843" y="152988"/>
            <a:ext cx="598321" cy="598321"/>
          </a:xfrm>
          <a:prstGeom prst="rect">
            <a:avLst/>
          </a:prstGeom>
        </p:spPr>
      </p:pic>
      <p:pic>
        <p:nvPicPr>
          <p:cNvPr id="26" name="Bild 25"/>
          <p:cNvPicPr>
            <a:picLocks noChangeAspect="1"/>
          </p:cNvPicPr>
          <p:nvPr/>
        </p:nvPicPr>
        <p:blipFill>
          <a:blip r:embed="rId8" cstate="email">
            <a:alphaModFix amt="21000"/>
            <a:extLst>
              <a:ext uri="{28A0092B-C50C-407E-A947-70E740481C1C}">
                <a14:useLocalDpi xmlns:a14="http://schemas.microsoft.com/office/drawing/2010/main" val="0"/>
              </a:ext>
            </a:extLst>
          </a:blip>
          <a:stretch>
            <a:fillRect/>
          </a:stretch>
        </p:blipFill>
        <p:spPr>
          <a:xfrm>
            <a:off x="332393" y="103951"/>
            <a:ext cx="680112" cy="680112"/>
          </a:xfrm>
          <a:prstGeom prst="rect">
            <a:avLst/>
          </a:prstGeom>
        </p:spPr>
      </p:pic>
      <p:pic>
        <p:nvPicPr>
          <p:cNvPr id="2" name="Bild 1"/>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3798479" y="2465291"/>
            <a:ext cx="1955336" cy="1955336"/>
          </a:xfrm>
          <a:prstGeom prst="rect">
            <a:avLst/>
          </a:prstGeom>
        </p:spPr>
      </p:pic>
    </p:spTree>
    <p:extLst>
      <p:ext uri="{BB962C8B-B14F-4D97-AF65-F5344CB8AC3E}">
        <p14:creationId xmlns:p14="http://schemas.microsoft.com/office/powerpoint/2010/main" val="37434004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261634" y="283968"/>
            <a:ext cx="7698791" cy="383182"/>
          </a:xfrm>
        </p:spPr>
        <p:txBody>
          <a:bodyPr/>
          <a:lstStyle/>
          <a:p>
            <a:r>
              <a:rPr lang="en-US" sz="2100" dirty="0">
                <a:solidFill>
                  <a:schemeClr val="tx1"/>
                </a:solidFill>
                <a:latin typeface="+mj-lt"/>
              </a:rPr>
              <a:t>F</a:t>
            </a:r>
            <a:r>
              <a:rPr lang="pl-PL" sz="2100" dirty="0">
                <a:solidFill>
                  <a:schemeClr val="tx1"/>
                </a:solidFill>
                <a:latin typeface="+mj-lt"/>
              </a:rPr>
              <a:t>LEXIBLE</a:t>
            </a:r>
            <a:r>
              <a:rPr lang="en-US" sz="2100" dirty="0">
                <a:solidFill>
                  <a:schemeClr val="tx1"/>
                </a:solidFill>
                <a:latin typeface="+mj-lt"/>
              </a:rPr>
              <a:t> B</a:t>
            </a:r>
            <a:r>
              <a:rPr lang="pl-PL" sz="2100" dirty="0">
                <a:solidFill>
                  <a:schemeClr val="tx1"/>
                </a:solidFill>
                <a:latin typeface="+mj-lt"/>
              </a:rPr>
              <a:t>USINESS</a:t>
            </a:r>
            <a:r>
              <a:rPr lang="en-US" sz="2100" dirty="0">
                <a:solidFill>
                  <a:schemeClr val="tx1"/>
                </a:solidFill>
                <a:latin typeface="+mj-lt"/>
              </a:rPr>
              <a:t> O</a:t>
            </a:r>
            <a:r>
              <a:rPr lang="pl-PL" sz="2100" dirty="0">
                <a:solidFill>
                  <a:schemeClr val="tx1"/>
                </a:solidFill>
                <a:latin typeface="+mj-lt"/>
              </a:rPr>
              <a:t>BJECTS</a:t>
            </a:r>
            <a:endParaRPr lang="en-US" sz="2100" dirty="0">
              <a:solidFill>
                <a:schemeClr val="tx1"/>
              </a:solidFill>
              <a:latin typeface="+mj-lt"/>
            </a:endParaRPr>
          </a:p>
        </p:txBody>
      </p:sp>
      <p:pic>
        <p:nvPicPr>
          <p:cNvPr id="3" name="Bild 2" descr="Fig22-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928298" y="1535910"/>
            <a:ext cx="5430141" cy="4102890"/>
          </a:xfrm>
          <a:prstGeom prst="rect">
            <a:avLst/>
          </a:prstGeom>
        </p:spPr>
      </p:pic>
    </p:spTree>
    <p:extLst>
      <p:ext uri="{BB962C8B-B14F-4D97-AF65-F5344CB8AC3E}">
        <p14:creationId xmlns:p14="http://schemas.microsoft.com/office/powerpoint/2010/main" val="24549954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261634" y="283969"/>
            <a:ext cx="7698791" cy="383182"/>
          </a:xfrm>
        </p:spPr>
        <p:txBody>
          <a:bodyPr/>
          <a:lstStyle/>
          <a:p>
            <a:r>
              <a:rPr lang="en-US" sz="2100" dirty="0">
                <a:solidFill>
                  <a:schemeClr val="tx1"/>
                </a:solidFill>
                <a:latin typeface="+mj-lt"/>
              </a:rPr>
              <a:t>S</a:t>
            </a:r>
            <a:r>
              <a:rPr lang="pl-PL" sz="2100" dirty="0">
                <a:solidFill>
                  <a:schemeClr val="tx1"/>
                </a:solidFill>
                <a:latin typeface="+mj-lt"/>
              </a:rPr>
              <a:t>ERVICES</a:t>
            </a:r>
            <a:r>
              <a:rPr lang="en-US" sz="2100" dirty="0">
                <a:solidFill>
                  <a:schemeClr val="tx1"/>
                </a:solidFill>
                <a:latin typeface="+mj-lt"/>
              </a:rPr>
              <a:t> </a:t>
            </a:r>
            <a:r>
              <a:rPr lang="pl-PL" sz="2100" dirty="0">
                <a:solidFill>
                  <a:schemeClr val="tx1"/>
                </a:solidFill>
                <a:latin typeface="+mj-lt"/>
              </a:rPr>
              <a:t>IN</a:t>
            </a:r>
            <a:r>
              <a:rPr lang="en-US" sz="2100" dirty="0">
                <a:solidFill>
                  <a:schemeClr val="tx1"/>
                </a:solidFill>
                <a:latin typeface="+mj-lt"/>
              </a:rPr>
              <a:t> </a:t>
            </a:r>
            <a:r>
              <a:rPr lang="pl-PL" sz="2100" dirty="0">
                <a:solidFill>
                  <a:schemeClr val="tx1"/>
                </a:solidFill>
                <a:latin typeface="+mj-lt"/>
              </a:rPr>
              <a:t>THE</a:t>
            </a:r>
            <a:r>
              <a:rPr lang="en-US" sz="2100" dirty="0">
                <a:solidFill>
                  <a:schemeClr val="tx1"/>
                </a:solidFill>
                <a:latin typeface="+mj-lt"/>
              </a:rPr>
              <a:t> S</a:t>
            </a:r>
            <a:r>
              <a:rPr lang="pl-PL" sz="2100" dirty="0">
                <a:solidFill>
                  <a:schemeClr val="tx1"/>
                </a:solidFill>
                <a:latin typeface="+mj-lt"/>
              </a:rPr>
              <a:t>ERVICE</a:t>
            </a:r>
            <a:r>
              <a:rPr lang="en-US" sz="2100" dirty="0">
                <a:solidFill>
                  <a:schemeClr val="tx1"/>
                </a:solidFill>
                <a:latin typeface="+mj-lt"/>
              </a:rPr>
              <a:t>L</a:t>
            </a:r>
            <a:r>
              <a:rPr lang="pl-PL" sz="2100" dirty="0">
                <a:solidFill>
                  <a:schemeClr val="tx1"/>
                </a:solidFill>
                <a:latin typeface="+mj-lt"/>
              </a:rPr>
              <a:t>AYER</a:t>
            </a:r>
            <a:endParaRPr lang="en-US" sz="2100" dirty="0">
              <a:solidFill>
                <a:schemeClr val="tx1"/>
              </a:solidFill>
              <a:latin typeface="+mj-lt"/>
            </a:endParaRPr>
          </a:p>
        </p:txBody>
      </p:sp>
      <p:sp>
        <p:nvSpPr>
          <p:cNvPr id="4" name="Content Placeholder 4"/>
          <p:cNvSpPr>
            <a:spLocks noGrp="1"/>
          </p:cNvSpPr>
          <p:nvPr>
            <p:ph idx="1"/>
          </p:nvPr>
        </p:nvSpPr>
        <p:spPr>
          <a:xfrm>
            <a:off x="686436" y="1563455"/>
            <a:ext cx="8548688" cy="5568950"/>
          </a:xfrm>
        </p:spPr>
        <p:txBody>
          <a:bodyPr/>
          <a:lstStyle/>
          <a:p>
            <a:r>
              <a:rPr lang="pl-PL" dirty="0" smtClean="0"/>
              <a:t>Three </a:t>
            </a:r>
            <a:r>
              <a:rPr lang="pl-PL" dirty="0" err="1" smtClean="0"/>
              <a:t>steps</a:t>
            </a:r>
            <a:r>
              <a:rPr lang="pl-PL" dirty="0" smtClean="0"/>
              <a:t> to exchange the service:</a:t>
            </a:r>
          </a:p>
          <a:p>
            <a:endParaRPr lang="pl-PL" dirty="0" smtClean="0"/>
          </a:p>
        </p:txBody>
      </p:sp>
      <p:grpSp>
        <p:nvGrpSpPr>
          <p:cNvPr id="19" name="Gruppierung 18"/>
          <p:cNvGrpSpPr/>
          <p:nvPr/>
        </p:nvGrpSpPr>
        <p:grpSpPr>
          <a:xfrm>
            <a:off x="678194" y="2357120"/>
            <a:ext cx="2371679" cy="1859853"/>
            <a:chOff x="678194" y="2072640"/>
            <a:chExt cx="2371679" cy="1859853"/>
          </a:xfrm>
        </p:grpSpPr>
        <p:grpSp>
          <p:nvGrpSpPr>
            <p:cNvPr id="5" name="Gruppierung 4"/>
            <p:cNvGrpSpPr/>
            <p:nvPr/>
          </p:nvGrpSpPr>
          <p:grpSpPr>
            <a:xfrm>
              <a:off x="678194" y="3196321"/>
              <a:ext cx="2371679" cy="736172"/>
              <a:chOff x="671694" y="1875521"/>
              <a:chExt cx="2371679" cy="736172"/>
            </a:xfrm>
          </p:grpSpPr>
          <p:sp>
            <p:nvSpPr>
              <p:cNvPr id="7" name="TextBox 41"/>
              <p:cNvSpPr txBox="1"/>
              <p:nvPr/>
            </p:nvSpPr>
            <p:spPr>
              <a:xfrm>
                <a:off x="678194" y="1981643"/>
                <a:ext cx="2365179" cy="630050"/>
              </a:xfrm>
              <a:prstGeom prst="rect">
                <a:avLst/>
              </a:prstGeom>
              <a:noFill/>
            </p:spPr>
            <p:txBody>
              <a:bodyPr wrap="square" lIns="0" tIns="14400" rIns="121837" bIns="60917" rtlCol="0">
                <a:spAutoFit/>
              </a:bodyPr>
              <a:lstStyle/>
              <a:p>
                <a:pPr lvl="0">
                  <a:spcBef>
                    <a:spcPct val="50000"/>
                  </a:spcBef>
                  <a:buClr>
                    <a:srgbClr val="F0AB00"/>
                  </a:buClr>
                  <a:buSzPct val="80000"/>
                  <a:tabLst>
                    <a:tab pos="7199111" algn="r"/>
                  </a:tabLst>
                </a:pPr>
                <a:r>
                  <a:rPr lang="en-US" sz="1800" kern="0" dirty="0">
                    <a:solidFill>
                      <a:sysClr val="windowText" lastClr="000000"/>
                    </a:solidFill>
                    <a:latin typeface="Arial"/>
                    <a:ea typeface="+mj-ea"/>
                    <a:cs typeface="+mj-cs"/>
                  </a:rPr>
                  <a:t>Find the service interface.</a:t>
                </a:r>
              </a:p>
            </p:txBody>
          </p:sp>
          <p:cxnSp>
            <p:nvCxnSpPr>
              <p:cNvPr id="8" name="Straight Connector 23"/>
              <p:cNvCxnSpPr/>
              <p:nvPr/>
            </p:nvCxnSpPr>
            <p:spPr bwMode="gray">
              <a:xfrm>
                <a:off x="671694" y="1875521"/>
                <a:ext cx="2361519" cy="4762"/>
              </a:xfrm>
              <a:prstGeom prst="line">
                <a:avLst/>
              </a:prstGeom>
              <a:noFill/>
              <a:ln w="57150" cap="flat" cmpd="sng" algn="ctr">
                <a:solidFill>
                  <a:srgbClr val="000000"/>
                </a:solidFill>
                <a:prstDash val="solid"/>
              </a:ln>
              <a:effectLst/>
            </p:spPr>
          </p:cxnSp>
        </p:grpSp>
        <p:sp>
          <p:nvSpPr>
            <p:cNvPr id="2" name="Oval 1"/>
            <p:cNvSpPr/>
            <p:nvPr/>
          </p:nvSpPr>
          <p:spPr bwMode="auto">
            <a:xfrm>
              <a:off x="1402080" y="2072640"/>
              <a:ext cx="914400" cy="914400"/>
            </a:xfrm>
            <a:prstGeom prst="ellipse">
              <a:avLst/>
            </a:prstGeom>
            <a:noFill/>
            <a:ln w="28575" cmpd="sng">
              <a:solidFill>
                <a:srgbClr val="000000"/>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tabLst>
                  <a:tab pos="723900" algn="l"/>
                  <a:tab pos="1447800" algn="l"/>
                  <a:tab pos="2171700" algn="l"/>
                  <a:tab pos="2895600" algn="l"/>
                  <a:tab pos="3619500" algn="l"/>
                  <a:tab pos="4343400" algn="l"/>
                  <a:tab pos="5067300" algn="l"/>
                  <a:tab pos="5791200" algn="l"/>
                </a:tabLst>
              </a:pPr>
              <a:endParaRPr lang="de-DE" sz="1800" b="1" dirty="0">
                <a:ln w="38100" cmpd="sng">
                  <a:solidFill>
                    <a:schemeClr val="tx1"/>
                  </a:solidFill>
                </a:ln>
                <a:solidFill>
                  <a:schemeClr val="bg1"/>
                </a:solidFill>
                <a:latin typeface="+mn-lt"/>
              </a:endParaRPr>
            </a:p>
          </p:txBody>
        </p:sp>
        <p:sp>
          <p:nvSpPr>
            <p:cNvPr id="3" name="Textfeld 2"/>
            <p:cNvSpPr txBox="1"/>
            <p:nvPr/>
          </p:nvSpPr>
          <p:spPr>
            <a:xfrm>
              <a:off x="1666240" y="2092960"/>
              <a:ext cx="434674" cy="830997"/>
            </a:xfrm>
            <a:prstGeom prst="rect">
              <a:avLst/>
            </a:prstGeom>
          </p:spPr>
          <p:txBody>
            <a:bodyPr wrap="none" lIns="0" rtlCol="0" anchor="ctr" anchorCtr="0">
              <a:spAutoFit/>
            </a:bodyPr>
            <a:lstStyle/>
            <a:p>
              <a:r>
                <a:rPr lang="de-DE" sz="4800" b="1" dirty="0" smtClean="0"/>
                <a:t>1</a:t>
              </a:r>
            </a:p>
          </p:txBody>
        </p:sp>
      </p:grpSp>
      <p:grpSp>
        <p:nvGrpSpPr>
          <p:cNvPr id="20" name="Gruppierung 19"/>
          <p:cNvGrpSpPr/>
          <p:nvPr/>
        </p:nvGrpSpPr>
        <p:grpSpPr>
          <a:xfrm>
            <a:off x="3375493" y="2377440"/>
            <a:ext cx="2380915" cy="1851585"/>
            <a:chOff x="3375493" y="2092960"/>
            <a:chExt cx="2380915" cy="1851585"/>
          </a:xfrm>
        </p:grpSpPr>
        <p:grpSp>
          <p:nvGrpSpPr>
            <p:cNvPr id="9" name="Gruppierung 8"/>
            <p:cNvGrpSpPr/>
            <p:nvPr/>
          </p:nvGrpSpPr>
          <p:grpSpPr>
            <a:xfrm>
              <a:off x="3375493" y="3205845"/>
              <a:ext cx="2380915" cy="738700"/>
              <a:chOff x="3368993" y="1885045"/>
              <a:chExt cx="2380915" cy="738700"/>
            </a:xfrm>
          </p:grpSpPr>
          <p:sp>
            <p:nvSpPr>
              <p:cNvPr id="10" name="TextBox 41"/>
              <p:cNvSpPr txBox="1"/>
              <p:nvPr/>
            </p:nvSpPr>
            <p:spPr>
              <a:xfrm>
                <a:off x="3368993" y="1993695"/>
                <a:ext cx="2380915" cy="630050"/>
              </a:xfrm>
              <a:prstGeom prst="rect">
                <a:avLst/>
              </a:prstGeom>
              <a:noFill/>
            </p:spPr>
            <p:txBody>
              <a:bodyPr wrap="square" lIns="0" tIns="14400" rIns="121837" bIns="60917" rtlCol="0">
                <a:spAutoFit/>
              </a:bodyPr>
              <a:lstStyle/>
              <a:p>
                <a:pPr lvl="0">
                  <a:spcBef>
                    <a:spcPct val="50000"/>
                  </a:spcBef>
                  <a:buClr>
                    <a:srgbClr val="F0AB00"/>
                  </a:buClr>
                  <a:buSzPct val="80000"/>
                  <a:tabLst>
                    <a:tab pos="7199111" algn="r"/>
                  </a:tabLst>
                </a:pPr>
                <a:r>
                  <a:rPr lang="en-US" sz="1800" kern="0" dirty="0">
                    <a:solidFill>
                      <a:sysClr val="windowText" lastClr="000000"/>
                    </a:solidFill>
                    <a:latin typeface="Arial"/>
                    <a:ea typeface="+mj-ea"/>
                    <a:cs typeface="+mj-cs"/>
                  </a:rPr>
                  <a:t>Implement the new service.</a:t>
                </a:r>
              </a:p>
            </p:txBody>
          </p:sp>
          <p:cxnSp>
            <p:nvCxnSpPr>
              <p:cNvPr id="11" name="Straight Connector 23"/>
              <p:cNvCxnSpPr/>
              <p:nvPr/>
            </p:nvCxnSpPr>
            <p:spPr bwMode="gray">
              <a:xfrm>
                <a:off x="3373908" y="1885045"/>
                <a:ext cx="2376000" cy="0"/>
              </a:xfrm>
              <a:prstGeom prst="line">
                <a:avLst/>
              </a:prstGeom>
              <a:noFill/>
              <a:ln w="57150" cap="flat" cmpd="sng" algn="ctr">
                <a:solidFill>
                  <a:srgbClr val="000000"/>
                </a:solidFill>
                <a:prstDash val="solid"/>
              </a:ln>
              <a:effectLst/>
            </p:spPr>
          </p:cxnSp>
        </p:grpSp>
        <p:sp>
          <p:nvSpPr>
            <p:cNvPr id="15" name="Oval 14"/>
            <p:cNvSpPr/>
            <p:nvPr/>
          </p:nvSpPr>
          <p:spPr bwMode="auto">
            <a:xfrm>
              <a:off x="4074160" y="2092960"/>
              <a:ext cx="914400" cy="914400"/>
            </a:xfrm>
            <a:prstGeom prst="ellipse">
              <a:avLst/>
            </a:prstGeom>
            <a:noFill/>
            <a:ln w="28575" cmpd="sng">
              <a:solidFill>
                <a:srgbClr val="000000"/>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tabLst>
                  <a:tab pos="723900" algn="l"/>
                  <a:tab pos="1447800" algn="l"/>
                  <a:tab pos="2171700" algn="l"/>
                  <a:tab pos="2895600" algn="l"/>
                  <a:tab pos="3619500" algn="l"/>
                  <a:tab pos="4343400" algn="l"/>
                  <a:tab pos="5067300" algn="l"/>
                  <a:tab pos="5791200" algn="l"/>
                </a:tabLst>
              </a:pPr>
              <a:endParaRPr lang="de-DE" sz="1800" b="1" dirty="0">
                <a:ln w="38100" cmpd="sng">
                  <a:solidFill>
                    <a:schemeClr val="tx1"/>
                  </a:solidFill>
                </a:ln>
                <a:solidFill>
                  <a:schemeClr val="bg1"/>
                </a:solidFill>
                <a:latin typeface="+mn-lt"/>
              </a:endParaRPr>
            </a:p>
          </p:txBody>
        </p:sp>
        <p:sp>
          <p:nvSpPr>
            <p:cNvPr id="16" name="Textfeld 15"/>
            <p:cNvSpPr txBox="1"/>
            <p:nvPr/>
          </p:nvSpPr>
          <p:spPr>
            <a:xfrm>
              <a:off x="4348480" y="2113280"/>
              <a:ext cx="434674" cy="830997"/>
            </a:xfrm>
            <a:prstGeom prst="rect">
              <a:avLst/>
            </a:prstGeom>
          </p:spPr>
          <p:txBody>
            <a:bodyPr wrap="none" lIns="0" rtlCol="0" anchor="ctr" anchorCtr="0">
              <a:spAutoFit/>
            </a:bodyPr>
            <a:lstStyle/>
            <a:p>
              <a:r>
                <a:rPr lang="de-DE" sz="4800" b="1" dirty="0" smtClean="0"/>
                <a:t>2</a:t>
              </a:r>
            </a:p>
          </p:txBody>
        </p:sp>
      </p:grpSp>
      <p:grpSp>
        <p:nvGrpSpPr>
          <p:cNvPr id="21" name="Gruppierung 20"/>
          <p:cNvGrpSpPr/>
          <p:nvPr/>
        </p:nvGrpSpPr>
        <p:grpSpPr>
          <a:xfrm>
            <a:off x="6090602" y="2357120"/>
            <a:ext cx="2376000" cy="1876297"/>
            <a:chOff x="6090602" y="2072640"/>
            <a:chExt cx="2376000" cy="1876297"/>
          </a:xfrm>
        </p:grpSpPr>
        <p:grpSp>
          <p:nvGrpSpPr>
            <p:cNvPr id="12" name="Gruppierung 11"/>
            <p:cNvGrpSpPr/>
            <p:nvPr/>
          </p:nvGrpSpPr>
          <p:grpSpPr>
            <a:xfrm>
              <a:off x="6090602" y="3202413"/>
              <a:ext cx="2376000" cy="746524"/>
              <a:chOff x="6090602" y="1881613"/>
              <a:chExt cx="2376000" cy="746524"/>
            </a:xfrm>
          </p:grpSpPr>
          <p:sp>
            <p:nvSpPr>
              <p:cNvPr id="13" name="TextBox 41"/>
              <p:cNvSpPr txBox="1"/>
              <p:nvPr/>
            </p:nvSpPr>
            <p:spPr>
              <a:xfrm>
                <a:off x="6118581" y="1998087"/>
                <a:ext cx="2348021" cy="630050"/>
              </a:xfrm>
              <a:prstGeom prst="rect">
                <a:avLst/>
              </a:prstGeom>
              <a:noFill/>
            </p:spPr>
            <p:txBody>
              <a:bodyPr wrap="square" lIns="0" tIns="14400" rIns="121837" bIns="60917" rtlCol="0">
                <a:spAutoFit/>
              </a:bodyPr>
              <a:lstStyle/>
              <a:p>
                <a:pPr lvl="0">
                  <a:spcBef>
                    <a:spcPct val="50000"/>
                  </a:spcBef>
                  <a:buClr>
                    <a:srgbClr val="F0AB00"/>
                  </a:buClr>
                  <a:buSzPct val="80000"/>
                  <a:tabLst>
                    <a:tab pos="7199111" algn="r"/>
                  </a:tabLst>
                </a:pPr>
                <a:r>
                  <a:rPr lang="en-US" sz="1800" kern="0" dirty="0">
                    <a:solidFill>
                      <a:sysClr val="windowText" lastClr="000000"/>
                    </a:solidFill>
                    <a:latin typeface="Arial"/>
                    <a:ea typeface="+mj-ea"/>
                    <a:cs typeface="+mj-cs"/>
                  </a:rPr>
                  <a:t>Replace the alias of the service.</a:t>
                </a:r>
              </a:p>
            </p:txBody>
          </p:sp>
          <p:cxnSp>
            <p:nvCxnSpPr>
              <p:cNvPr id="14" name="Straight Connector 23"/>
              <p:cNvCxnSpPr/>
              <p:nvPr/>
            </p:nvCxnSpPr>
            <p:spPr bwMode="gray">
              <a:xfrm>
                <a:off x="6090602" y="1881613"/>
                <a:ext cx="2376000" cy="0"/>
              </a:xfrm>
              <a:prstGeom prst="line">
                <a:avLst/>
              </a:prstGeom>
              <a:noFill/>
              <a:ln w="57150" cap="flat" cmpd="sng" algn="ctr">
                <a:solidFill>
                  <a:srgbClr val="000000"/>
                </a:solidFill>
                <a:prstDash val="solid"/>
              </a:ln>
              <a:effectLst/>
            </p:spPr>
          </p:cxnSp>
        </p:grpSp>
        <p:sp>
          <p:nvSpPr>
            <p:cNvPr id="17" name="Oval 16"/>
            <p:cNvSpPr/>
            <p:nvPr/>
          </p:nvSpPr>
          <p:spPr bwMode="auto">
            <a:xfrm>
              <a:off x="6766560" y="2072640"/>
              <a:ext cx="914400" cy="914400"/>
            </a:xfrm>
            <a:prstGeom prst="ellipse">
              <a:avLst/>
            </a:prstGeom>
            <a:noFill/>
            <a:ln w="28575" cmpd="sng">
              <a:solidFill>
                <a:srgbClr val="000000"/>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tabLst>
                  <a:tab pos="723900" algn="l"/>
                  <a:tab pos="1447800" algn="l"/>
                  <a:tab pos="2171700" algn="l"/>
                  <a:tab pos="2895600" algn="l"/>
                  <a:tab pos="3619500" algn="l"/>
                  <a:tab pos="4343400" algn="l"/>
                  <a:tab pos="5067300" algn="l"/>
                  <a:tab pos="5791200" algn="l"/>
                </a:tabLst>
              </a:pPr>
              <a:endParaRPr lang="de-DE" sz="1800" b="1" dirty="0">
                <a:ln w="38100" cmpd="sng">
                  <a:solidFill>
                    <a:schemeClr val="tx1"/>
                  </a:solidFill>
                </a:ln>
                <a:solidFill>
                  <a:schemeClr val="bg1"/>
                </a:solidFill>
                <a:latin typeface="+mn-lt"/>
              </a:endParaRPr>
            </a:p>
          </p:txBody>
        </p:sp>
        <p:sp>
          <p:nvSpPr>
            <p:cNvPr id="18" name="Textfeld 17"/>
            <p:cNvSpPr txBox="1"/>
            <p:nvPr/>
          </p:nvSpPr>
          <p:spPr>
            <a:xfrm>
              <a:off x="7040880" y="2092960"/>
              <a:ext cx="434674" cy="830997"/>
            </a:xfrm>
            <a:prstGeom prst="rect">
              <a:avLst/>
            </a:prstGeom>
          </p:spPr>
          <p:txBody>
            <a:bodyPr wrap="none" lIns="0" rtlCol="0" anchor="ctr" anchorCtr="0">
              <a:spAutoFit/>
            </a:bodyPr>
            <a:lstStyle/>
            <a:p>
              <a:r>
                <a:rPr lang="de-DE" sz="4800" b="1" dirty="0" smtClean="0"/>
                <a:t>3</a:t>
              </a:r>
            </a:p>
          </p:txBody>
        </p:sp>
      </p:grpSp>
    </p:spTree>
    <p:extLst>
      <p:ext uri="{BB962C8B-B14F-4D97-AF65-F5344CB8AC3E}">
        <p14:creationId xmlns:p14="http://schemas.microsoft.com/office/powerpoint/2010/main" val="3529686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299"/>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299"/>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299"/>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7" descr="Fig10-6.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94910" y="2335350"/>
            <a:ext cx="771090" cy="2502404"/>
          </a:xfrm>
          <a:prstGeom prst="rect">
            <a:avLst/>
          </a:prstGeom>
        </p:spPr>
      </p:pic>
      <p:sp>
        <p:nvSpPr>
          <p:cNvPr id="6" name="Text Placeholder 5"/>
          <p:cNvSpPr>
            <a:spLocks noGrp="1"/>
          </p:cNvSpPr>
          <p:nvPr>
            <p:ph type="body" idx="10"/>
          </p:nvPr>
        </p:nvSpPr>
        <p:spPr>
          <a:xfrm>
            <a:off x="261634" y="283969"/>
            <a:ext cx="7698791" cy="383182"/>
          </a:xfrm>
        </p:spPr>
        <p:txBody>
          <a:bodyPr/>
          <a:lstStyle/>
          <a:p>
            <a:r>
              <a:rPr lang="pl-PL" sz="2100" dirty="0">
                <a:solidFill>
                  <a:schemeClr val="tx1"/>
                </a:solidFill>
                <a:latin typeface="+mj-lt"/>
              </a:rPr>
              <a:t>CREATING NEW EXTENSIONS</a:t>
            </a:r>
            <a:endParaRPr lang="en-US" sz="2100" dirty="0">
              <a:solidFill>
                <a:schemeClr val="tx1"/>
              </a:solidFill>
              <a:latin typeface="+mj-lt"/>
            </a:endParaRPr>
          </a:p>
        </p:txBody>
      </p:sp>
      <p:pic>
        <p:nvPicPr>
          <p:cNvPr id="2" name="Bild 1" descr="Fig10-2.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574540" y="4795520"/>
            <a:ext cx="4076299" cy="1676400"/>
          </a:xfrm>
          <a:prstGeom prst="rect">
            <a:avLst/>
          </a:prstGeom>
        </p:spPr>
      </p:pic>
      <p:pic>
        <p:nvPicPr>
          <p:cNvPr id="3" name="Bild 2" descr="Fig10-1.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61634" y="1371600"/>
            <a:ext cx="3999109" cy="3596760"/>
          </a:xfrm>
          <a:prstGeom prst="rect">
            <a:avLst/>
          </a:prstGeom>
        </p:spPr>
      </p:pic>
      <p:pic>
        <p:nvPicPr>
          <p:cNvPr id="4" name="Bild 3" descr="Fig10-3.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574540" y="1270000"/>
            <a:ext cx="521225" cy="438927"/>
          </a:xfrm>
          <a:prstGeom prst="rect">
            <a:avLst/>
          </a:prstGeom>
        </p:spPr>
      </p:pic>
      <p:pic>
        <p:nvPicPr>
          <p:cNvPr id="5" name="Bild 4" descr="Fig10-4.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222240" y="1371600"/>
            <a:ext cx="1606350" cy="2728051"/>
          </a:xfrm>
          <a:prstGeom prst="rect">
            <a:avLst/>
          </a:prstGeom>
        </p:spPr>
      </p:pic>
      <p:pic>
        <p:nvPicPr>
          <p:cNvPr id="7" name="Bild 6" descr="Fig10-5.pn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rot="803345">
            <a:off x="3738878" y="1539243"/>
            <a:ext cx="603524" cy="664486"/>
          </a:xfrm>
          <a:prstGeom prst="rect">
            <a:avLst/>
          </a:prstGeom>
        </p:spPr>
      </p:pic>
    </p:spTree>
    <p:extLst>
      <p:ext uri="{BB962C8B-B14F-4D97-AF65-F5344CB8AC3E}">
        <p14:creationId xmlns:p14="http://schemas.microsoft.com/office/powerpoint/2010/main" val="370052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2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2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299"/>
                                          </p:stCondLst>
                                        </p:cTn>
                                        <p:tgtEl>
                                          <p:spTgt spid="4"/>
                                        </p:tgtEl>
                                        <p:attrNameLst>
                                          <p:attrName>style.visibility</p:attrName>
                                        </p:attrNameLst>
                                      </p:cBhvr>
                                      <p:to>
                                        <p:strVal val="visible"/>
                                      </p:to>
                                    </p:set>
                                  </p:childTnLst>
                                </p:cTn>
                              </p:par>
                            </p:childTnLst>
                          </p:cTn>
                        </p:par>
                        <p:par>
                          <p:cTn id="15" fill="hold">
                            <p:stCondLst>
                              <p:cond delay="300"/>
                            </p:stCondLst>
                            <p:childTnLst>
                              <p:par>
                                <p:cTn id="16" presetID="22" presetClass="entr" presetSubtype="1"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3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299"/>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2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0"/>
          </p:nvPr>
        </p:nvSpPr>
        <p:spPr>
          <a:xfrm>
            <a:off x="325438" y="2265949"/>
            <a:ext cx="8493125" cy="1166473"/>
          </a:xfrm>
        </p:spPr>
        <p:txBody>
          <a:bodyPr/>
          <a:lstStyle/>
          <a:p>
            <a:r>
              <a:rPr lang="pl-PL" dirty="0" smtClean="0"/>
              <a:t>HYBRIS </a:t>
            </a:r>
          </a:p>
          <a:p>
            <a:r>
              <a:rPr lang="pl-PL" dirty="0" smtClean="0"/>
              <a:t>ARCHITECTURE &amp; TECHNOLOGY</a:t>
            </a:r>
            <a:endParaRPr lang="de-DE" dirty="0"/>
          </a:p>
        </p:txBody>
      </p:sp>
    </p:spTree>
    <p:extLst>
      <p:ext uri="{BB962C8B-B14F-4D97-AF65-F5344CB8AC3E}">
        <p14:creationId xmlns:p14="http://schemas.microsoft.com/office/powerpoint/2010/main" val="5657521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261634" y="283969"/>
            <a:ext cx="7698791" cy="383182"/>
          </a:xfrm>
        </p:spPr>
        <p:txBody>
          <a:bodyPr/>
          <a:lstStyle/>
          <a:p>
            <a:r>
              <a:rPr lang="pl-PL" sz="2100" dirty="0">
                <a:solidFill>
                  <a:schemeClr val="tx1"/>
                </a:solidFill>
                <a:latin typeface="+mj-lt"/>
              </a:rPr>
              <a:t>HYBRIS</a:t>
            </a:r>
            <a:r>
              <a:rPr lang="pl-PL" dirty="0" smtClean="0"/>
              <a:t> </a:t>
            </a:r>
            <a:r>
              <a:rPr lang="pl-PL" sz="2100" dirty="0">
                <a:solidFill>
                  <a:schemeClr val="tx1"/>
                </a:solidFill>
                <a:latin typeface="+mj-lt"/>
              </a:rPr>
              <a:t>COMMERCE</a:t>
            </a:r>
            <a:r>
              <a:rPr lang="pl-PL" dirty="0" smtClean="0"/>
              <a:t> </a:t>
            </a:r>
            <a:r>
              <a:rPr lang="pl-PL" sz="2100" dirty="0">
                <a:solidFill>
                  <a:schemeClr val="tx1"/>
                </a:solidFill>
                <a:latin typeface="+mj-lt"/>
              </a:rPr>
              <a:t>ACCELERATOR</a:t>
            </a:r>
            <a:endParaRPr lang="en-US" sz="2100" dirty="0">
              <a:solidFill>
                <a:schemeClr val="tx1"/>
              </a:solidFill>
              <a:latin typeface="+mj-lt"/>
            </a:endParaRPr>
          </a:p>
        </p:txBody>
      </p:sp>
      <p:pic>
        <p:nvPicPr>
          <p:cNvPr id="1078275" name="Picture 3" descr="C:\Users\tomasz.kukucz\Desktop\Done\arch&amp;tech\ppt\electronics.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61634" y="965751"/>
            <a:ext cx="5741995" cy="3268800"/>
          </a:xfrm>
          <a:prstGeom prst="rect">
            <a:avLst/>
          </a:prstGeom>
          <a:noFill/>
          <a:ln>
            <a:solidFill>
              <a:schemeClr val="accent2"/>
            </a:solidFill>
          </a:ln>
          <a:extLst>
            <a:ext uri="{909E8E84-426E-40DD-AFC4-6F175D3DCCD1}">
              <a14:hiddenFill xmlns:a14="http://schemas.microsoft.com/office/drawing/2010/main">
                <a:solidFill>
                  <a:srgbClr val="FFFFFF"/>
                </a:solidFill>
              </a14:hiddenFill>
            </a:ext>
          </a:extLst>
        </p:spPr>
      </p:pic>
      <p:pic>
        <p:nvPicPr>
          <p:cNvPr id="1078274" name="Picture 2" descr="C:\Users\tomasz.kukucz\Desktop\Done\arch&amp;tech\ppt\b2b.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218710" y="1597228"/>
            <a:ext cx="5744713" cy="3268387"/>
          </a:xfrm>
          <a:prstGeom prst="rect">
            <a:avLst/>
          </a:prstGeom>
          <a:noFill/>
          <a:ln>
            <a:solidFill>
              <a:srgbClr val="BEBEBE"/>
            </a:solidFill>
          </a:ln>
          <a:extLst>
            <a:ext uri="{909E8E84-426E-40DD-AFC4-6F175D3DCCD1}">
              <a14:hiddenFill xmlns:a14="http://schemas.microsoft.com/office/drawing/2010/main">
                <a:solidFill>
                  <a:srgbClr val="FFFFFF"/>
                </a:solidFill>
              </a14:hiddenFill>
            </a:ext>
          </a:extLst>
        </p:spPr>
      </p:pic>
      <p:pic>
        <p:nvPicPr>
          <p:cNvPr id="1078277" name="Picture 5" descr="C:\Users\tomasz.kukucz\Desktop\Done\arch&amp;tech\ppt\telco.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317996" y="2253639"/>
            <a:ext cx="5109522" cy="3268800"/>
          </a:xfrm>
          <a:prstGeom prst="rect">
            <a:avLst/>
          </a:prstGeom>
          <a:noFill/>
          <a:ln>
            <a:solidFill>
              <a:srgbClr val="BEBEBE"/>
            </a:solidFill>
          </a:ln>
          <a:extLst>
            <a:ext uri="{909E8E84-426E-40DD-AFC4-6F175D3DCCD1}">
              <a14:hiddenFill xmlns:a14="http://schemas.microsoft.com/office/drawing/2010/main">
                <a:solidFill>
                  <a:srgbClr val="FFFFFF"/>
                </a:solidFill>
              </a14:hiddenFill>
            </a:ext>
          </a:extLst>
        </p:spPr>
      </p:pic>
      <p:pic>
        <p:nvPicPr>
          <p:cNvPr id="1078276" name="Picture 4" descr="C:\Users\tomasz.kukucz\Desktop\Done\arch&amp;tech\ppt\fashion.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132631" y="3020800"/>
            <a:ext cx="5922352" cy="3268800"/>
          </a:xfrm>
          <a:prstGeom prst="rect">
            <a:avLst/>
          </a:prstGeom>
          <a:noFill/>
          <a:ln>
            <a:solidFill>
              <a:srgbClr val="BEBEB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98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82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782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782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782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261634" y="283969"/>
            <a:ext cx="7698791" cy="383182"/>
          </a:xfrm>
        </p:spPr>
        <p:txBody>
          <a:bodyPr/>
          <a:lstStyle/>
          <a:p>
            <a:r>
              <a:rPr lang="pl-PL" sz="2100" dirty="0">
                <a:solidFill>
                  <a:schemeClr val="tx1"/>
                </a:solidFill>
                <a:latin typeface="+mj-lt"/>
              </a:rPr>
              <a:t>EVENTS</a:t>
            </a:r>
            <a:endParaRPr lang="en-US" sz="2100" dirty="0">
              <a:solidFill>
                <a:schemeClr val="tx1"/>
              </a:solidFill>
              <a:latin typeface="+mj-lt"/>
            </a:endParaRPr>
          </a:p>
        </p:txBody>
      </p:sp>
      <p:pic>
        <p:nvPicPr>
          <p:cNvPr id="2" name="Bild 1" descr="Fig11-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70760" y="2747788"/>
            <a:ext cx="4323080" cy="3046554"/>
          </a:xfrm>
          <a:prstGeom prst="rect">
            <a:avLst/>
          </a:prstGeom>
        </p:spPr>
      </p:pic>
      <p:pic>
        <p:nvPicPr>
          <p:cNvPr id="3" name="Bild 2" descr="Fig11-2.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98944" y="3339733"/>
            <a:ext cx="7061506" cy="1780907"/>
          </a:xfrm>
          <a:prstGeom prst="rect">
            <a:avLst/>
          </a:prstGeom>
        </p:spPr>
      </p:pic>
      <p:pic>
        <p:nvPicPr>
          <p:cNvPr id="4" name="Bild 3" descr="Fig11-3.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397760" y="3464560"/>
            <a:ext cx="1400087" cy="1255543"/>
          </a:xfrm>
          <a:prstGeom prst="rect">
            <a:avLst/>
          </a:prstGeom>
        </p:spPr>
      </p:pic>
    </p:spTree>
    <p:extLst>
      <p:ext uri="{BB962C8B-B14F-4D97-AF65-F5344CB8AC3E}">
        <p14:creationId xmlns:p14="http://schemas.microsoft.com/office/powerpoint/2010/main" val="291749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3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3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261634" y="283969"/>
            <a:ext cx="7698791" cy="383182"/>
          </a:xfrm>
        </p:spPr>
        <p:txBody>
          <a:bodyPr/>
          <a:lstStyle/>
          <a:p>
            <a:r>
              <a:rPr lang="pl-PL" sz="2100" dirty="0">
                <a:solidFill>
                  <a:schemeClr val="tx1"/>
                </a:solidFill>
                <a:latin typeface="+mj-lt"/>
              </a:rPr>
              <a:t>INTERNATIONALIZATION</a:t>
            </a:r>
            <a:endParaRPr lang="en-US" sz="2100" dirty="0">
              <a:solidFill>
                <a:schemeClr val="tx1"/>
              </a:solidFill>
              <a:latin typeface="+mj-lt"/>
            </a:endParaRPr>
          </a:p>
        </p:txBody>
      </p:sp>
      <p:pic>
        <p:nvPicPr>
          <p:cNvPr id="1077251" name="Picture 3" descr="C:\Users\tomasz.kukucz\Desktop\Done\arch&amp;tech\ppt\china_storefront.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37604"/>
            <a:ext cx="6840782" cy="3368936"/>
          </a:xfrm>
          <a:prstGeom prst="rect">
            <a:avLst/>
          </a:prstGeom>
          <a:noFill/>
          <a:ln>
            <a:solidFill>
              <a:srgbClr val="BEBEBE"/>
            </a:solidFill>
          </a:ln>
          <a:extLst>
            <a:ext uri="{909E8E84-426E-40DD-AFC4-6F175D3DCCD1}">
              <a14:hiddenFill xmlns:a14="http://schemas.microsoft.com/office/drawing/2010/main">
                <a:solidFill>
                  <a:srgbClr val="FFFFFF"/>
                </a:solidFill>
              </a14:hiddenFill>
            </a:ext>
          </a:extLst>
        </p:spPr>
      </p:pic>
      <p:pic>
        <p:nvPicPr>
          <p:cNvPr id="1077252" name="Picture 4" descr="C:\Users\tomasz.kukucz\Desktop\Done\arch&amp;tech\ppt\portuguese_hmc.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274280" y="866775"/>
            <a:ext cx="5254259" cy="1832548"/>
          </a:xfrm>
          <a:prstGeom prst="rect">
            <a:avLst/>
          </a:prstGeom>
          <a:noFill/>
          <a:ln>
            <a:solidFill>
              <a:srgbClr val="BEBEBE"/>
            </a:solidFill>
          </a:ln>
          <a:extLst>
            <a:ext uri="{909E8E84-426E-40DD-AFC4-6F175D3DCCD1}">
              <a14:hiddenFill xmlns:a14="http://schemas.microsoft.com/office/drawing/2010/main">
                <a:solidFill>
                  <a:srgbClr val="FFFFFF"/>
                </a:solidFill>
              </a14:hiddenFill>
            </a:ext>
          </a:extLst>
        </p:spPr>
      </p:pic>
      <p:pic>
        <p:nvPicPr>
          <p:cNvPr id="1077250" name="Picture 2" descr="C:\Users\tomasz.kukucz\Desktop\Done\arch&amp;tech\ppt\china_procock.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923" y="866775"/>
            <a:ext cx="2962276" cy="3962400"/>
          </a:xfrm>
          <a:prstGeom prst="rect">
            <a:avLst/>
          </a:prstGeom>
          <a:noFill/>
          <a:ln>
            <a:solidFill>
              <a:srgbClr val="BEBEBE"/>
            </a:solidFill>
          </a:ln>
          <a:extLst>
            <a:ext uri="{909E8E84-426E-40DD-AFC4-6F175D3DCCD1}">
              <a14:hiddenFill xmlns:a14="http://schemas.microsoft.com/office/drawing/2010/main">
                <a:solidFill>
                  <a:srgbClr val="FFFFFF"/>
                </a:solidFill>
              </a14:hiddenFill>
            </a:ext>
          </a:extLst>
        </p:spPr>
      </p:pic>
      <p:pic>
        <p:nvPicPr>
          <p:cNvPr id="1077253" name="Picture 5" descr="C:\Users\tomasz.kukucz\Desktop\apparel_d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9011" y="866775"/>
            <a:ext cx="2533650" cy="5753100"/>
          </a:xfrm>
          <a:prstGeom prst="rect">
            <a:avLst/>
          </a:prstGeom>
          <a:noFill/>
          <a:ln>
            <a:solidFill>
              <a:srgbClr val="BEBEBE"/>
            </a:solidFill>
          </a:ln>
          <a:extLst>
            <a:ext uri="{909E8E84-426E-40DD-AFC4-6F175D3DCCD1}">
              <a14:hiddenFill xmlns:a14="http://schemas.microsoft.com/office/drawing/2010/main">
                <a:solidFill>
                  <a:srgbClr val="FFFFFF"/>
                </a:solidFill>
              </a14:hiddenFill>
            </a:ext>
          </a:extLst>
        </p:spPr>
      </p:pic>
      <p:pic>
        <p:nvPicPr>
          <p:cNvPr id="1077254" name="Picture 6" descr="C:\Users\tomasz.kukucz\Desktop\international_currency.pn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26022" y="5482665"/>
            <a:ext cx="9017978" cy="1037633"/>
          </a:xfrm>
          <a:prstGeom prst="rect">
            <a:avLst/>
          </a:prstGeom>
          <a:noFill/>
          <a:ln>
            <a:solidFill>
              <a:srgbClr val="BEBEB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98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72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772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772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772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772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261634" y="281275"/>
            <a:ext cx="7698791" cy="388568"/>
          </a:xfrm>
        </p:spPr>
        <p:txBody>
          <a:bodyPr/>
          <a:lstStyle/>
          <a:p>
            <a:r>
              <a:rPr lang="en-US" sz="2100" dirty="0">
                <a:solidFill>
                  <a:schemeClr val="tx1"/>
                </a:solidFill>
                <a:latin typeface="+mj-lt"/>
              </a:rPr>
              <a:t>M</a:t>
            </a:r>
            <a:r>
              <a:rPr lang="pl-PL" sz="2100" dirty="0">
                <a:solidFill>
                  <a:schemeClr val="tx1"/>
                </a:solidFill>
                <a:latin typeface="+mj-lt"/>
              </a:rPr>
              <a:t>ULTI</a:t>
            </a:r>
            <a:r>
              <a:rPr lang="en-US" dirty="0" smtClean="0">
                <a:solidFill>
                  <a:schemeClr val="tx1"/>
                </a:solidFill>
              </a:rPr>
              <a:t>-</a:t>
            </a:r>
            <a:r>
              <a:rPr lang="pl-PL" sz="2100" dirty="0">
                <a:solidFill>
                  <a:schemeClr val="tx1"/>
                </a:solidFill>
                <a:latin typeface="+mj-lt"/>
              </a:rPr>
              <a:t>CATALOG</a:t>
            </a:r>
            <a:r>
              <a:rPr lang="en-US" sz="2100" dirty="0">
                <a:solidFill>
                  <a:schemeClr val="tx1"/>
                </a:solidFill>
                <a:latin typeface="+mj-lt"/>
              </a:rPr>
              <a:t> S</a:t>
            </a:r>
            <a:r>
              <a:rPr lang="pl-PL" sz="2100" dirty="0">
                <a:solidFill>
                  <a:schemeClr val="tx1"/>
                </a:solidFill>
                <a:latin typeface="+mj-lt"/>
              </a:rPr>
              <a:t>UPPORT</a:t>
            </a:r>
            <a:endParaRPr lang="en-US" sz="2100" dirty="0">
              <a:solidFill>
                <a:schemeClr val="tx1"/>
              </a:solidFill>
              <a:latin typeface="+mj-lt"/>
            </a:endParaRPr>
          </a:p>
        </p:txBody>
      </p:sp>
      <p:pic>
        <p:nvPicPr>
          <p:cNvPr id="1082371" name="Picture 3" descr="C:\Users\tomasz.kukucz\Desktop\catalog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354" y="1583348"/>
            <a:ext cx="2552700" cy="4314825"/>
          </a:xfrm>
          <a:prstGeom prst="rect">
            <a:avLst/>
          </a:prstGeom>
          <a:noFill/>
          <a:extLst>
            <a:ext uri="{909E8E84-426E-40DD-AFC4-6F175D3DCCD1}">
              <a14:hiddenFill xmlns:a14="http://schemas.microsoft.com/office/drawing/2010/main">
                <a:solidFill>
                  <a:srgbClr val="FFFFFF"/>
                </a:solidFill>
              </a14:hiddenFill>
            </a:ext>
          </a:extLst>
        </p:spPr>
      </p:pic>
      <p:pic>
        <p:nvPicPr>
          <p:cNvPr id="1082372" name="Picture 4" descr="C:\Users\tomasz.kukucz\Desktop\apparel_de_vans.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838054" y="778910"/>
            <a:ext cx="4831163" cy="2779435"/>
          </a:xfrm>
          <a:prstGeom prst="rect">
            <a:avLst/>
          </a:prstGeom>
          <a:noFill/>
          <a:ln>
            <a:solidFill>
              <a:srgbClr val="BEBEBE"/>
            </a:solidFill>
          </a:ln>
          <a:extLst>
            <a:ext uri="{909E8E84-426E-40DD-AFC4-6F175D3DCCD1}">
              <a14:hiddenFill xmlns:a14="http://schemas.microsoft.com/office/drawing/2010/main">
                <a:solidFill>
                  <a:srgbClr val="FFFFFF"/>
                </a:solidFill>
              </a14:hiddenFill>
            </a:ext>
          </a:extLst>
        </p:spPr>
      </p:pic>
      <p:pic>
        <p:nvPicPr>
          <p:cNvPr id="1082373" name="Picture 5" descr="C:\Users\tomasz.kukucz\Desktop\apparel_en_vans.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838017" y="3740761"/>
            <a:ext cx="4831200" cy="2562556"/>
          </a:xfrm>
          <a:prstGeom prst="rect">
            <a:avLst/>
          </a:prstGeom>
          <a:noFill/>
          <a:ln>
            <a:solidFill>
              <a:srgbClr val="BEBEBE"/>
            </a:solidFill>
          </a:ln>
          <a:extLst>
            <a:ext uri="{909E8E84-426E-40DD-AFC4-6F175D3DCCD1}">
              <a14:hiddenFill xmlns:a14="http://schemas.microsoft.com/office/drawing/2010/main">
                <a:solidFill>
                  <a:srgbClr val="FFFFFF"/>
                </a:solidFill>
              </a14:hiddenFill>
            </a:ext>
          </a:extLst>
        </p:spPr>
      </p:pic>
      <p:pic>
        <p:nvPicPr>
          <p:cNvPr id="2" name="Bild 1" descr="Fig12-1.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885440" y="1892301"/>
            <a:ext cx="3767985" cy="3299459"/>
          </a:xfrm>
          <a:prstGeom prst="rect">
            <a:avLst/>
          </a:prstGeom>
        </p:spPr>
      </p:pic>
      <p:pic>
        <p:nvPicPr>
          <p:cNvPr id="4" name="Bild 3" descr="Fig12-2.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938780" y="4694172"/>
            <a:ext cx="3714645" cy="517908"/>
          </a:xfrm>
          <a:prstGeom prst="rect">
            <a:avLst/>
          </a:prstGeom>
        </p:spPr>
      </p:pic>
    </p:spTree>
    <p:extLst>
      <p:ext uri="{BB962C8B-B14F-4D97-AF65-F5344CB8AC3E}">
        <p14:creationId xmlns:p14="http://schemas.microsoft.com/office/powerpoint/2010/main" val="405798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299"/>
                                          </p:stCondLst>
                                        </p:cTn>
                                        <p:tgtEl>
                                          <p:spTgt spid="10823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299"/>
                                          </p:stCondLst>
                                        </p:cTn>
                                        <p:tgtEl>
                                          <p:spTgt spid="10823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299"/>
                                          </p:stCondLst>
                                        </p:cTn>
                                        <p:tgtEl>
                                          <p:spTgt spid="10823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299"/>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2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261634" y="283968"/>
            <a:ext cx="7698791" cy="383182"/>
          </a:xfrm>
        </p:spPr>
        <p:txBody>
          <a:bodyPr/>
          <a:lstStyle/>
          <a:p>
            <a:r>
              <a:rPr lang="en-US" sz="2100" dirty="0">
                <a:solidFill>
                  <a:schemeClr val="tx1"/>
                </a:solidFill>
                <a:latin typeface="+mj-lt"/>
              </a:rPr>
              <a:t>C</a:t>
            </a:r>
            <a:r>
              <a:rPr lang="pl-PL" sz="2100" dirty="0">
                <a:solidFill>
                  <a:schemeClr val="tx1"/>
                </a:solidFill>
                <a:latin typeface="+mj-lt"/>
              </a:rPr>
              <a:t>OCKPIT</a:t>
            </a:r>
            <a:r>
              <a:rPr lang="en-US" sz="2100" dirty="0">
                <a:solidFill>
                  <a:schemeClr val="tx1"/>
                </a:solidFill>
                <a:latin typeface="+mj-lt"/>
              </a:rPr>
              <a:t> C</a:t>
            </a:r>
            <a:r>
              <a:rPr lang="pl-PL" sz="2100" dirty="0">
                <a:solidFill>
                  <a:schemeClr val="tx1"/>
                </a:solidFill>
                <a:latin typeface="+mj-lt"/>
              </a:rPr>
              <a:t>USTOMIZATION</a:t>
            </a:r>
            <a:endParaRPr lang="en-US" sz="2100" dirty="0">
              <a:solidFill>
                <a:schemeClr val="tx1"/>
              </a:solidFill>
              <a:latin typeface="+mj-lt"/>
            </a:endParaRPr>
          </a:p>
        </p:txBody>
      </p:sp>
      <p:pic>
        <p:nvPicPr>
          <p:cNvPr id="1076226" name="Picture 2" descr="C:\Users\tomasz.kukucz\Desktop\Done\arch&amp;tech\ppt\!cs_cockpit.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61634" y="901976"/>
            <a:ext cx="5760000" cy="3024000"/>
          </a:xfrm>
          <a:prstGeom prst="rect">
            <a:avLst/>
          </a:prstGeom>
          <a:noFill/>
          <a:ln>
            <a:solidFill>
              <a:srgbClr val="BEBEBE"/>
            </a:solidFill>
          </a:ln>
          <a:extLst>
            <a:ext uri="{909E8E84-426E-40DD-AFC4-6F175D3DCCD1}">
              <a14:hiddenFill xmlns:a14="http://schemas.microsoft.com/office/drawing/2010/main">
                <a:solidFill>
                  <a:srgbClr val="FFFFFF"/>
                </a:solidFill>
              </a14:hiddenFill>
            </a:ext>
          </a:extLst>
        </p:spPr>
      </p:pic>
      <p:pic>
        <p:nvPicPr>
          <p:cNvPr id="1076227" name="Picture 3" descr="C:\Users\tomasz.kukucz\Desktop\Done\arch&amp;tech\ppt\!product_cockpit.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42148" y="1428914"/>
            <a:ext cx="5760000" cy="3026364"/>
          </a:xfrm>
          <a:prstGeom prst="rect">
            <a:avLst/>
          </a:prstGeom>
          <a:noFill/>
          <a:ln>
            <a:solidFill>
              <a:srgbClr val="BEBEBE"/>
            </a:solidFill>
          </a:ln>
          <a:extLst>
            <a:ext uri="{909E8E84-426E-40DD-AFC4-6F175D3DCCD1}">
              <a14:hiddenFill xmlns:a14="http://schemas.microsoft.com/office/drawing/2010/main">
                <a:solidFill>
                  <a:srgbClr val="FFFFFF"/>
                </a:solidFill>
              </a14:hiddenFill>
            </a:ext>
          </a:extLst>
        </p:spPr>
      </p:pic>
      <p:pic>
        <p:nvPicPr>
          <p:cNvPr id="1076228" name="Picture 4" descr="C:\Users\tomasz.kukucz\Desktop\Done\arch&amp;tech\ppt\!wcms_cockpit.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422662" y="1958216"/>
            <a:ext cx="5760000" cy="3026364"/>
          </a:xfrm>
          <a:prstGeom prst="rect">
            <a:avLst/>
          </a:prstGeom>
          <a:noFill/>
          <a:ln>
            <a:solidFill>
              <a:srgbClr val="BEBEBE"/>
            </a:solidFill>
          </a:ln>
          <a:extLst>
            <a:ext uri="{909E8E84-426E-40DD-AFC4-6F175D3DCCD1}">
              <a14:hiddenFill xmlns:a14="http://schemas.microsoft.com/office/drawing/2010/main">
                <a:solidFill>
                  <a:srgbClr val="FFFFFF"/>
                </a:solidFill>
              </a14:hiddenFill>
            </a:ext>
          </a:extLst>
        </p:spPr>
      </p:pic>
      <p:pic>
        <p:nvPicPr>
          <p:cNvPr id="1076229" name="Picture 5" descr="C:\Users\tomasz.kukucz\Desktop\Done\arch&amp;tech\ppt\!commercesearch_cockpit.pn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003176" y="2487518"/>
            <a:ext cx="5760000" cy="3024000"/>
          </a:xfrm>
          <a:prstGeom prst="rect">
            <a:avLst/>
          </a:prstGeom>
          <a:noFill/>
          <a:ln>
            <a:solidFill>
              <a:srgbClr val="BEBEBE"/>
            </a:solidFill>
          </a:ln>
          <a:extLst>
            <a:ext uri="{909E8E84-426E-40DD-AFC4-6F175D3DCCD1}">
              <a14:hiddenFill xmlns:a14="http://schemas.microsoft.com/office/drawing/2010/main">
                <a:solidFill>
                  <a:srgbClr val="FFFFFF"/>
                </a:solidFill>
              </a14:hiddenFill>
            </a:ext>
          </a:extLst>
        </p:spPr>
      </p:pic>
      <p:pic>
        <p:nvPicPr>
          <p:cNvPr id="1076230" name="Picture 6" descr="C:\Users\tomasz.kukucz\Desktop\Done\arch&amp;tech\ppt\!adminarea_cockpit.pn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583690" y="3014456"/>
            <a:ext cx="5760000" cy="3024000"/>
          </a:xfrm>
          <a:prstGeom prst="rect">
            <a:avLst/>
          </a:prstGeom>
          <a:noFill/>
          <a:ln>
            <a:solidFill>
              <a:srgbClr val="BEBEBE"/>
            </a:solidFill>
          </a:ln>
          <a:extLst>
            <a:ext uri="{909E8E84-426E-40DD-AFC4-6F175D3DCCD1}">
              <a14:hiddenFill xmlns:a14="http://schemas.microsoft.com/office/drawing/2010/main">
                <a:solidFill>
                  <a:srgbClr val="FFFFFF"/>
                </a:solidFill>
              </a14:hiddenFill>
            </a:ext>
          </a:extLst>
        </p:spPr>
      </p:pic>
      <p:pic>
        <p:nvPicPr>
          <p:cNvPr id="1076231" name="Picture 7" descr="C:\Users\tomasz.kukucz\Desktop\Done\arch&amp;tech\ppt\!admin_cockpit.png"/>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3164205" y="3541395"/>
            <a:ext cx="5760000" cy="3024000"/>
          </a:xfrm>
          <a:prstGeom prst="rect">
            <a:avLst/>
          </a:prstGeom>
          <a:noFill/>
          <a:ln>
            <a:solidFill>
              <a:srgbClr val="BEBEBE"/>
            </a:solidFill>
          </a:ln>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9621520" y="1615440"/>
            <a:ext cx="92333" cy="307777"/>
          </a:xfrm>
          <a:prstGeom prst="rect">
            <a:avLst/>
          </a:prstGeom>
        </p:spPr>
        <p:txBody>
          <a:bodyPr wrap="none" lIns="0" rtlCol="0" anchor="ctr" anchorCtr="0">
            <a:spAutoFit/>
          </a:bodyPr>
          <a:lstStyle/>
          <a:p>
            <a:endParaRPr lang="de-DE" dirty="0" smtClean="0"/>
          </a:p>
        </p:txBody>
      </p:sp>
    </p:spTree>
    <p:extLst>
      <p:ext uri="{BB962C8B-B14F-4D97-AF65-F5344CB8AC3E}">
        <p14:creationId xmlns:p14="http://schemas.microsoft.com/office/powerpoint/2010/main" val="12817260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62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762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762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762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762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762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41"/>
          <p:cNvSpPr txBox="1"/>
          <p:nvPr/>
        </p:nvSpPr>
        <p:spPr>
          <a:xfrm>
            <a:off x="2073349" y="3580314"/>
            <a:ext cx="2541591" cy="1614935"/>
          </a:xfrm>
          <a:prstGeom prst="rect">
            <a:avLst/>
          </a:prstGeom>
          <a:noFill/>
        </p:spPr>
        <p:txBody>
          <a:bodyPr wrap="square" lIns="0" tIns="14400" rIns="121837" bIns="60917" rtlCol="0">
            <a:spAutoFit/>
          </a:bodyPr>
          <a:lstStyle/>
          <a:p>
            <a:pPr>
              <a:spcBef>
                <a:spcPct val="50000"/>
              </a:spcBef>
              <a:buClr>
                <a:srgbClr val="F0AB00"/>
              </a:buClr>
              <a:buSzPct val="80000"/>
              <a:tabLst>
                <a:tab pos="7199111" algn="r"/>
              </a:tabLst>
            </a:pPr>
            <a:r>
              <a:rPr lang="en-US" sz="10000" b="1" cap="all" spc="-300" dirty="0" smtClean="0">
                <a:latin typeface="+mj-lt"/>
                <a:ea typeface="+mj-ea"/>
                <a:cs typeface="+mj-cs"/>
              </a:rPr>
              <a:t>04</a:t>
            </a:r>
            <a:endParaRPr lang="en-US" sz="10000" b="1" cap="all" spc="-300" dirty="0">
              <a:latin typeface="+mj-lt"/>
              <a:ea typeface="+mj-ea"/>
              <a:cs typeface="+mj-cs"/>
            </a:endParaRPr>
          </a:p>
        </p:txBody>
      </p:sp>
      <p:sp>
        <p:nvSpPr>
          <p:cNvPr id="18" name="TextBox 41"/>
          <p:cNvSpPr txBox="1"/>
          <p:nvPr/>
        </p:nvSpPr>
        <p:spPr>
          <a:xfrm>
            <a:off x="3646975" y="4566342"/>
            <a:ext cx="6279027" cy="814716"/>
          </a:xfrm>
          <a:prstGeom prst="rect">
            <a:avLst/>
          </a:prstGeom>
          <a:noFill/>
        </p:spPr>
        <p:txBody>
          <a:bodyPr wrap="square" lIns="0" tIns="14400" rIns="121837" bIns="60917" rtlCol="0">
            <a:spAutoFit/>
          </a:bodyPr>
          <a:lstStyle/>
          <a:p>
            <a:pPr>
              <a:lnSpc>
                <a:spcPct val="90000"/>
              </a:lnSpc>
              <a:spcBef>
                <a:spcPct val="50000"/>
              </a:spcBef>
              <a:buClr>
                <a:srgbClr val="F0AB00"/>
              </a:buClr>
              <a:buSzPct val="80000"/>
              <a:tabLst>
                <a:tab pos="7199111" algn="r"/>
              </a:tabLst>
            </a:pPr>
            <a:r>
              <a:rPr lang="pl-PL" sz="2500" b="1" cap="all" dirty="0" smtClean="0">
                <a:latin typeface="Arial"/>
                <a:cs typeface="Arial"/>
              </a:rPr>
              <a:t>Integration</a:t>
            </a:r>
            <a:endParaRPr lang="en-US" sz="2500" b="1" cap="all" dirty="0" smtClean="0">
              <a:latin typeface="Arial"/>
              <a:cs typeface="Arial"/>
            </a:endParaRPr>
          </a:p>
          <a:p>
            <a:pPr>
              <a:spcBef>
                <a:spcPct val="50000"/>
              </a:spcBef>
              <a:buClr>
                <a:srgbClr val="F0AB00"/>
              </a:buClr>
              <a:buSzPct val="80000"/>
              <a:tabLst>
                <a:tab pos="7199111" algn="r"/>
              </a:tabLst>
            </a:pPr>
            <a:endParaRPr lang="en-US" sz="1700" b="1" cap="all" dirty="0">
              <a:latin typeface="+mj-lt"/>
              <a:ea typeface="+mj-ea"/>
              <a:cs typeface="+mj-cs"/>
            </a:endParaRPr>
          </a:p>
        </p:txBody>
      </p:sp>
      <p:pic>
        <p:nvPicPr>
          <p:cNvPr id="15" name="Bild 14"/>
          <p:cNvPicPr>
            <a:picLocks noChangeAspect="1"/>
          </p:cNvPicPr>
          <p:nvPr/>
        </p:nvPicPr>
        <p:blipFill>
          <a:blip r:embed="rId3" cstate="email">
            <a:alphaModFix amt="21000"/>
            <a:extLst>
              <a:ext uri="{28A0092B-C50C-407E-A947-70E740481C1C}">
                <a14:useLocalDpi xmlns:a14="http://schemas.microsoft.com/office/drawing/2010/main" val="0"/>
              </a:ext>
            </a:extLst>
          </a:blip>
          <a:stretch>
            <a:fillRect/>
          </a:stretch>
        </p:blipFill>
        <p:spPr>
          <a:xfrm>
            <a:off x="1701774" y="102744"/>
            <a:ext cx="682527" cy="682527"/>
          </a:xfrm>
          <a:prstGeom prst="rect">
            <a:avLst/>
          </a:prstGeom>
        </p:spPr>
      </p:pic>
      <p:pic>
        <p:nvPicPr>
          <p:cNvPr id="16" name="Bild 15"/>
          <p:cNvPicPr>
            <a:picLocks noChangeAspect="1"/>
          </p:cNvPicPr>
          <p:nvPr/>
        </p:nvPicPr>
        <p:blipFill>
          <a:blip r:embed="rId4" cstate="email">
            <a:alphaModFix amt="21000"/>
            <a:extLst>
              <a:ext uri="{28A0092B-C50C-407E-A947-70E740481C1C}">
                <a14:useLocalDpi xmlns:a14="http://schemas.microsoft.com/office/drawing/2010/main" val="0"/>
              </a:ext>
            </a:extLst>
          </a:blip>
          <a:stretch>
            <a:fillRect/>
          </a:stretch>
        </p:blipFill>
        <p:spPr>
          <a:xfrm>
            <a:off x="3073570" y="115041"/>
            <a:ext cx="657932" cy="657932"/>
          </a:xfrm>
          <a:prstGeom prst="rect">
            <a:avLst/>
          </a:prstGeom>
        </p:spPr>
      </p:pic>
      <p:pic>
        <p:nvPicPr>
          <p:cNvPr id="17" name="Bild 16"/>
          <p:cNvPicPr>
            <a:picLocks noChangeAspect="1"/>
          </p:cNvPicPr>
          <p:nvPr/>
        </p:nvPicPr>
        <p:blipFill>
          <a:blip r:embed="rId5" cstate="email">
            <a:alphaModFix/>
            <a:extLst>
              <a:ext uri="{28A0092B-C50C-407E-A947-70E740481C1C}">
                <a14:useLocalDpi xmlns:a14="http://schemas.microsoft.com/office/drawing/2010/main" val="0"/>
              </a:ext>
            </a:extLst>
          </a:blip>
          <a:stretch>
            <a:fillRect/>
          </a:stretch>
        </p:blipFill>
        <p:spPr>
          <a:xfrm>
            <a:off x="4420771" y="135020"/>
            <a:ext cx="617975" cy="617975"/>
          </a:xfrm>
          <a:prstGeom prst="rect">
            <a:avLst/>
          </a:prstGeom>
        </p:spPr>
      </p:pic>
      <p:pic>
        <p:nvPicPr>
          <p:cNvPr id="20" name="Bild 19"/>
          <p:cNvPicPr>
            <a:picLocks noChangeAspect="1"/>
          </p:cNvPicPr>
          <p:nvPr/>
        </p:nvPicPr>
        <p:blipFill>
          <a:blip r:embed="rId6" cstate="email">
            <a:alphaModFix amt="21000"/>
            <a:extLst>
              <a:ext uri="{28A0092B-C50C-407E-A947-70E740481C1C}">
                <a14:useLocalDpi xmlns:a14="http://schemas.microsoft.com/office/drawing/2010/main" val="0"/>
              </a:ext>
            </a:extLst>
          </a:blip>
          <a:stretch>
            <a:fillRect/>
          </a:stretch>
        </p:blipFill>
        <p:spPr>
          <a:xfrm>
            <a:off x="5728015" y="126228"/>
            <a:ext cx="635559" cy="635559"/>
          </a:xfrm>
          <a:prstGeom prst="rect">
            <a:avLst/>
          </a:prstGeom>
        </p:spPr>
      </p:pic>
      <p:pic>
        <p:nvPicPr>
          <p:cNvPr id="21" name="Bild 20"/>
          <p:cNvPicPr>
            <a:picLocks noChangeAspect="1"/>
          </p:cNvPicPr>
          <p:nvPr/>
        </p:nvPicPr>
        <p:blipFill>
          <a:blip r:embed="rId7" cstate="email">
            <a:alphaModFix amt="21000"/>
            <a:extLst>
              <a:ext uri="{28A0092B-C50C-407E-A947-70E740481C1C}">
                <a14:useLocalDpi xmlns:a14="http://schemas.microsoft.com/office/drawing/2010/main" val="0"/>
              </a:ext>
            </a:extLst>
          </a:blip>
          <a:stretch>
            <a:fillRect/>
          </a:stretch>
        </p:blipFill>
        <p:spPr>
          <a:xfrm>
            <a:off x="7052843" y="152988"/>
            <a:ext cx="598321" cy="598321"/>
          </a:xfrm>
          <a:prstGeom prst="rect">
            <a:avLst/>
          </a:prstGeom>
        </p:spPr>
      </p:pic>
      <p:pic>
        <p:nvPicPr>
          <p:cNvPr id="26" name="Bild 25"/>
          <p:cNvPicPr>
            <a:picLocks noChangeAspect="1"/>
          </p:cNvPicPr>
          <p:nvPr/>
        </p:nvPicPr>
        <p:blipFill>
          <a:blip r:embed="rId8" cstate="email">
            <a:alphaModFix amt="21000"/>
            <a:extLst>
              <a:ext uri="{28A0092B-C50C-407E-A947-70E740481C1C}">
                <a14:useLocalDpi xmlns:a14="http://schemas.microsoft.com/office/drawing/2010/main" val="0"/>
              </a:ext>
            </a:extLst>
          </a:blip>
          <a:stretch>
            <a:fillRect/>
          </a:stretch>
        </p:blipFill>
        <p:spPr>
          <a:xfrm>
            <a:off x="332393" y="103951"/>
            <a:ext cx="680112" cy="680112"/>
          </a:xfrm>
          <a:prstGeom prst="rect">
            <a:avLst/>
          </a:prstGeom>
        </p:spPr>
      </p:pic>
      <p:pic>
        <p:nvPicPr>
          <p:cNvPr id="2" name="Bild 1"/>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3741492" y="2465291"/>
            <a:ext cx="1955336" cy="1955336"/>
          </a:xfrm>
          <a:prstGeom prst="rect">
            <a:avLst/>
          </a:prstGeom>
        </p:spPr>
      </p:pic>
    </p:spTree>
    <p:extLst>
      <p:ext uri="{BB962C8B-B14F-4D97-AF65-F5344CB8AC3E}">
        <p14:creationId xmlns:p14="http://schemas.microsoft.com/office/powerpoint/2010/main" val="18211301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 9" descr="Fig13-7.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36700" y="619760"/>
            <a:ext cx="6050482" cy="5922462"/>
          </a:xfrm>
          <a:prstGeom prst="rect">
            <a:avLst/>
          </a:prstGeom>
        </p:spPr>
      </p:pic>
      <p:pic>
        <p:nvPicPr>
          <p:cNvPr id="2" name="Bild 1" descr="Fig13-1.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536700" y="619760"/>
            <a:ext cx="6050482" cy="5922462"/>
          </a:xfrm>
          <a:prstGeom prst="rect">
            <a:avLst/>
          </a:prstGeom>
        </p:spPr>
      </p:pic>
      <p:sp>
        <p:nvSpPr>
          <p:cNvPr id="6" name="Text Placeholder 5"/>
          <p:cNvSpPr>
            <a:spLocks noGrp="1"/>
          </p:cNvSpPr>
          <p:nvPr>
            <p:ph type="body" idx="10"/>
          </p:nvPr>
        </p:nvSpPr>
        <p:spPr>
          <a:xfrm>
            <a:off x="261634" y="283969"/>
            <a:ext cx="7698791" cy="383182"/>
          </a:xfrm>
        </p:spPr>
        <p:txBody>
          <a:bodyPr/>
          <a:lstStyle/>
          <a:p>
            <a:r>
              <a:rPr lang="pl-PL" sz="2100" dirty="0" smtClean="0">
                <a:solidFill>
                  <a:schemeClr val="tx1"/>
                </a:solidFill>
                <a:latin typeface="+mj-lt"/>
              </a:rPr>
              <a:t>INTEGRATION CHALLENGES</a:t>
            </a:r>
            <a:endParaRPr lang="en-US" sz="2100" dirty="0">
              <a:solidFill>
                <a:schemeClr val="tx1"/>
              </a:solidFill>
              <a:latin typeface="+mj-lt"/>
            </a:endParaRPr>
          </a:p>
        </p:txBody>
      </p:sp>
      <p:pic>
        <p:nvPicPr>
          <p:cNvPr id="3" name="Bild 2" descr="Fig13-2.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536700" y="619760"/>
            <a:ext cx="6050482" cy="5922462"/>
          </a:xfrm>
          <a:prstGeom prst="rect">
            <a:avLst/>
          </a:prstGeom>
        </p:spPr>
      </p:pic>
      <p:pic>
        <p:nvPicPr>
          <p:cNvPr id="4" name="Bild 3" descr="Fig13-3.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536700" y="619760"/>
            <a:ext cx="6050482" cy="5922462"/>
          </a:xfrm>
          <a:prstGeom prst="rect">
            <a:avLst/>
          </a:prstGeom>
        </p:spPr>
      </p:pic>
      <p:pic>
        <p:nvPicPr>
          <p:cNvPr id="5" name="Bild 4" descr="Fig13-4.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536700" y="619760"/>
            <a:ext cx="6050482" cy="5922462"/>
          </a:xfrm>
          <a:prstGeom prst="rect">
            <a:avLst/>
          </a:prstGeom>
        </p:spPr>
      </p:pic>
      <p:pic>
        <p:nvPicPr>
          <p:cNvPr id="8" name="Bild 7" descr="Fig13-5.pn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536700" y="619760"/>
            <a:ext cx="6050482" cy="5922462"/>
          </a:xfrm>
          <a:prstGeom prst="rect">
            <a:avLst/>
          </a:prstGeom>
        </p:spPr>
      </p:pic>
      <p:pic>
        <p:nvPicPr>
          <p:cNvPr id="9" name="Bild 8" descr="Fig13-6.png"/>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1536700" y="619760"/>
            <a:ext cx="6050482" cy="5922462"/>
          </a:xfrm>
          <a:prstGeom prst="rect">
            <a:avLst/>
          </a:prstGeom>
        </p:spPr>
      </p:pic>
      <p:pic>
        <p:nvPicPr>
          <p:cNvPr id="11" name="Bild 10" descr="Fig13-8.png"/>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1536700" y="619760"/>
            <a:ext cx="6050482" cy="5922462"/>
          </a:xfrm>
          <a:prstGeom prst="rect">
            <a:avLst/>
          </a:prstGeom>
        </p:spPr>
      </p:pic>
    </p:spTree>
    <p:extLst>
      <p:ext uri="{BB962C8B-B14F-4D97-AF65-F5344CB8AC3E}">
        <p14:creationId xmlns:p14="http://schemas.microsoft.com/office/powerpoint/2010/main" val="16983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299"/>
                                          </p:stCondLst>
                                        </p:cTn>
                                        <p:tgtEl>
                                          <p:spTgt spid="3"/>
                                        </p:tgtEl>
                                        <p:attrNameLst>
                                          <p:attrName>style.visibility</p:attrName>
                                        </p:attrNameLst>
                                      </p:cBhvr>
                                      <p:to>
                                        <p:strVal val="visible"/>
                                      </p:to>
                                    </p:set>
                                  </p:childTnLst>
                                </p:cTn>
                              </p:par>
                            </p:childTnLst>
                          </p:cTn>
                        </p:par>
                        <p:par>
                          <p:cTn id="7" fill="hold">
                            <p:stCondLst>
                              <p:cond delay="300"/>
                            </p:stCondLst>
                            <p:childTnLst>
                              <p:par>
                                <p:cTn id="8" presetID="1" presetClass="entr" presetSubtype="0" fill="hold" nodeType="afterEffect">
                                  <p:stCondLst>
                                    <p:cond delay="300"/>
                                  </p:stCondLst>
                                  <p:childTnLst>
                                    <p:set>
                                      <p:cBhvr>
                                        <p:cTn id="9" dur="1" fill="hold">
                                          <p:stCondLst>
                                            <p:cond delay="299"/>
                                          </p:stCondLst>
                                        </p:cTn>
                                        <p:tgtEl>
                                          <p:spTgt spid="4"/>
                                        </p:tgtEl>
                                        <p:attrNameLst>
                                          <p:attrName>style.visibility</p:attrName>
                                        </p:attrNameLst>
                                      </p:cBhvr>
                                      <p:to>
                                        <p:strVal val="visible"/>
                                      </p:to>
                                    </p:set>
                                  </p:childTnLst>
                                </p:cTn>
                              </p:par>
                            </p:childTnLst>
                          </p:cTn>
                        </p:par>
                        <p:par>
                          <p:cTn id="10" fill="hold">
                            <p:stCondLst>
                              <p:cond delay="900"/>
                            </p:stCondLst>
                            <p:childTnLst>
                              <p:par>
                                <p:cTn id="11" presetID="1" presetClass="entr" presetSubtype="0" fill="hold" nodeType="afterEffect">
                                  <p:stCondLst>
                                    <p:cond delay="300"/>
                                  </p:stCondLst>
                                  <p:childTnLst>
                                    <p:set>
                                      <p:cBhvr>
                                        <p:cTn id="12" dur="1" fill="hold">
                                          <p:stCondLst>
                                            <p:cond delay="299"/>
                                          </p:stCondLst>
                                        </p:cTn>
                                        <p:tgtEl>
                                          <p:spTgt spid="5"/>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300"/>
                                  </p:stCondLst>
                                  <p:childTnLst>
                                    <p:set>
                                      <p:cBhvr>
                                        <p:cTn id="15" dur="1" fill="hold">
                                          <p:stCondLst>
                                            <p:cond delay="299"/>
                                          </p:stCondLst>
                                        </p:cTn>
                                        <p:tgtEl>
                                          <p:spTgt spid="8"/>
                                        </p:tgtEl>
                                        <p:attrNameLst>
                                          <p:attrName>style.visibility</p:attrName>
                                        </p:attrNameLst>
                                      </p:cBhvr>
                                      <p:to>
                                        <p:strVal val="visible"/>
                                      </p:to>
                                    </p:set>
                                  </p:childTnLst>
                                </p:cTn>
                              </p:par>
                            </p:childTnLst>
                          </p:cTn>
                        </p:par>
                        <p:par>
                          <p:cTn id="16" fill="hold">
                            <p:stCondLst>
                              <p:cond delay="2100"/>
                            </p:stCondLst>
                            <p:childTnLst>
                              <p:par>
                                <p:cTn id="17" presetID="1" presetClass="entr" presetSubtype="0" fill="hold" nodeType="afterEffect">
                                  <p:stCondLst>
                                    <p:cond delay="300"/>
                                  </p:stCondLst>
                                  <p:childTnLst>
                                    <p:set>
                                      <p:cBhvr>
                                        <p:cTn id="18" dur="1" fill="hold">
                                          <p:stCondLst>
                                            <p:cond delay="299"/>
                                          </p:stCondLst>
                                        </p:cTn>
                                        <p:tgtEl>
                                          <p:spTgt spid="9"/>
                                        </p:tgtEl>
                                        <p:attrNameLst>
                                          <p:attrName>style.visibility</p:attrName>
                                        </p:attrNameLst>
                                      </p:cBhvr>
                                      <p:to>
                                        <p:strVal val="visible"/>
                                      </p:to>
                                    </p:set>
                                  </p:childTnLst>
                                </p:cTn>
                              </p:par>
                            </p:childTnLst>
                          </p:cTn>
                        </p:par>
                        <p:par>
                          <p:cTn id="19" fill="hold">
                            <p:stCondLst>
                              <p:cond delay="2700"/>
                            </p:stCondLst>
                            <p:childTnLst>
                              <p:par>
                                <p:cTn id="20" presetID="1" presetClass="entr" presetSubtype="0" fill="hold" nodeType="afterEffect">
                                  <p:stCondLst>
                                    <p:cond delay="300"/>
                                  </p:stCondLst>
                                  <p:childTnLst>
                                    <p:set>
                                      <p:cBhvr>
                                        <p:cTn id="21" dur="1" fill="hold">
                                          <p:stCondLst>
                                            <p:cond delay="299"/>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2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261634" y="283969"/>
            <a:ext cx="7698791" cy="383182"/>
          </a:xfrm>
        </p:spPr>
        <p:txBody>
          <a:bodyPr/>
          <a:lstStyle/>
          <a:p>
            <a:r>
              <a:rPr lang="pl-PL" sz="2100" dirty="0">
                <a:solidFill>
                  <a:schemeClr val="tx1"/>
                </a:solidFill>
                <a:latin typeface="+mj-lt"/>
              </a:rPr>
              <a:t>DATA</a:t>
            </a:r>
            <a:r>
              <a:rPr lang="pl-PL" dirty="0" smtClean="0"/>
              <a:t> </a:t>
            </a:r>
            <a:r>
              <a:rPr lang="pl-PL" sz="2100" dirty="0">
                <a:solidFill>
                  <a:schemeClr val="tx1"/>
                </a:solidFill>
                <a:latin typeface="+mj-lt"/>
              </a:rPr>
              <a:t>VALIDATION</a:t>
            </a:r>
            <a:endParaRPr lang="en-US" sz="2100" dirty="0">
              <a:solidFill>
                <a:schemeClr val="tx1"/>
              </a:solidFill>
              <a:latin typeface="+mj-lt"/>
            </a:endParaRPr>
          </a:p>
        </p:txBody>
      </p:sp>
      <p:pic>
        <p:nvPicPr>
          <p:cNvPr id="1077250" name="Picture 2" descr="C:\Users\tomasz.kukucz\Desktop\Done\arch&amp;tech\ppt\PC-validation.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758745" y="3430270"/>
            <a:ext cx="5673528" cy="3009900"/>
          </a:xfrm>
          <a:prstGeom prst="rect">
            <a:avLst/>
          </a:prstGeom>
          <a:noFill/>
          <a:extLst>
            <a:ext uri="{909E8E84-426E-40DD-AFC4-6F175D3DCCD1}">
              <a14:hiddenFill xmlns:a14="http://schemas.microsoft.com/office/drawing/2010/main">
                <a:solidFill>
                  <a:srgbClr val="FFFFFF"/>
                </a:solidFill>
              </a14:hiddenFill>
            </a:ext>
          </a:extLst>
        </p:spPr>
      </p:pic>
      <p:pic>
        <p:nvPicPr>
          <p:cNvPr id="2" name="Bild 1" descr="Fig14.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190052" y="1244600"/>
            <a:ext cx="6660786" cy="1762760"/>
          </a:xfrm>
          <a:prstGeom prst="rect">
            <a:avLst/>
          </a:prstGeom>
        </p:spPr>
      </p:pic>
    </p:spTree>
    <p:extLst>
      <p:ext uri="{BB962C8B-B14F-4D97-AF65-F5344CB8AC3E}">
        <p14:creationId xmlns:p14="http://schemas.microsoft.com/office/powerpoint/2010/main" val="29669528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72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261634" y="283969"/>
            <a:ext cx="7698791" cy="383182"/>
          </a:xfrm>
        </p:spPr>
        <p:txBody>
          <a:bodyPr/>
          <a:lstStyle/>
          <a:p>
            <a:r>
              <a:rPr lang="pl-PL" sz="2100" dirty="0">
                <a:solidFill>
                  <a:schemeClr val="tx1"/>
                </a:solidFill>
                <a:latin typeface="+mj-lt"/>
              </a:rPr>
              <a:t>DATA</a:t>
            </a:r>
            <a:r>
              <a:rPr lang="pl-PL" dirty="0" smtClean="0"/>
              <a:t> </a:t>
            </a:r>
            <a:r>
              <a:rPr lang="pl-PL" sz="2100" dirty="0">
                <a:solidFill>
                  <a:schemeClr val="tx1"/>
                </a:solidFill>
                <a:latin typeface="+mj-lt"/>
              </a:rPr>
              <a:t>INTEGRATION</a:t>
            </a:r>
            <a:endParaRPr lang="en-US" sz="2100" dirty="0">
              <a:solidFill>
                <a:schemeClr val="tx1"/>
              </a:solidFill>
              <a:latin typeface="+mj-lt"/>
            </a:endParaRPr>
          </a:p>
        </p:txBody>
      </p:sp>
      <p:pic>
        <p:nvPicPr>
          <p:cNvPr id="2" name="Bild 1" descr="Fig15-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98220" y="1602740"/>
            <a:ext cx="7531324" cy="4680000"/>
          </a:xfrm>
          <a:prstGeom prst="rect">
            <a:avLst/>
          </a:prstGeom>
        </p:spPr>
      </p:pic>
      <p:pic>
        <p:nvPicPr>
          <p:cNvPr id="3" name="Bild 2" descr="Fig15-2.png"/>
          <p:cNvPicPr>
            <a:picLocks noChangeAspect="1"/>
          </p:cNvPicPr>
          <p:nvPr/>
        </p:nvPicPr>
        <p:blipFill rotWithShape="1">
          <a:blip r:embed="rId4" cstate="email">
            <a:extLst>
              <a:ext uri="{28A0092B-C50C-407E-A947-70E740481C1C}">
                <a14:useLocalDpi xmlns:a14="http://schemas.microsoft.com/office/drawing/2010/main" val="0"/>
              </a:ext>
            </a:extLst>
          </a:blip>
          <a:srcRect r="58214"/>
          <a:stretch/>
        </p:blipFill>
        <p:spPr>
          <a:xfrm>
            <a:off x="998220" y="1602740"/>
            <a:ext cx="3147060" cy="4680000"/>
          </a:xfrm>
          <a:prstGeom prst="rect">
            <a:avLst/>
          </a:prstGeom>
        </p:spPr>
      </p:pic>
      <p:pic>
        <p:nvPicPr>
          <p:cNvPr id="4" name="Bild 3" descr="Fig15-3.png"/>
          <p:cNvPicPr>
            <a:picLocks noChangeAspect="1"/>
          </p:cNvPicPr>
          <p:nvPr/>
        </p:nvPicPr>
        <p:blipFill rotWithShape="1">
          <a:blip r:embed="rId5" cstate="email">
            <a:extLst>
              <a:ext uri="{28A0092B-C50C-407E-A947-70E740481C1C}">
                <a14:useLocalDpi xmlns:a14="http://schemas.microsoft.com/office/drawing/2010/main" val="0"/>
              </a:ext>
            </a:extLst>
          </a:blip>
          <a:srcRect l="59593" b="50883"/>
          <a:stretch/>
        </p:blipFill>
        <p:spPr>
          <a:xfrm>
            <a:off x="5486400" y="1602740"/>
            <a:ext cx="3043144" cy="2298700"/>
          </a:xfrm>
          <a:prstGeom prst="rect">
            <a:avLst/>
          </a:prstGeom>
        </p:spPr>
      </p:pic>
      <p:pic>
        <p:nvPicPr>
          <p:cNvPr id="5" name="Bild 4" descr="Fig15-4.png"/>
          <p:cNvPicPr>
            <a:picLocks noChangeAspect="1"/>
          </p:cNvPicPr>
          <p:nvPr/>
        </p:nvPicPr>
        <p:blipFill rotWithShape="1">
          <a:blip r:embed="rId6" cstate="email">
            <a:extLst>
              <a:ext uri="{28A0092B-C50C-407E-A947-70E740481C1C}">
                <a14:useLocalDpi xmlns:a14="http://schemas.microsoft.com/office/drawing/2010/main" val="0"/>
              </a:ext>
            </a:extLst>
          </a:blip>
          <a:srcRect l="59593" r="21790" b="22443"/>
          <a:stretch/>
        </p:blipFill>
        <p:spPr>
          <a:xfrm>
            <a:off x="5486400" y="1602740"/>
            <a:ext cx="1402080" cy="3629660"/>
          </a:xfrm>
          <a:prstGeom prst="rect">
            <a:avLst/>
          </a:prstGeom>
        </p:spPr>
      </p:pic>
    </p:spTree>
    <p:extLst>
      <p:ext uri="{BB962C8B-B14F-4D97-AF65-F5344CB8AC3E}">
        <p14:creationId xmlns:p14="http://schemas.microsoft.com/office/powerpoint/2010/main" val="12053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0-#ppt_w/2"/>
                                          </p:val>
                                        </p:tav>
                                        <p:tav tm="100000">
                                          <p:val>
                                            <p:strVal val="#ppt_x"/>
                                          </p:val>
                                        </p:tav>
                                      </p:tavLst>
                                    </p:anim>
                                    <p:anim calcmode="lin" valueType="num">
                                      <p:cBhvr additive="base">
                                        <p:cTn id="8" dur="3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right)">
                                      <p:cBhvr>
                                        <p:cTn id="13" dur="3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3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261634" y="283969"/>
            <a:ext cx="7698791" cy="383182"/>
          </a:xfrm>
        </p:spPr>
        <p:txBody>
          <a:bodyPr/>
          <a:lstStyle/>
          <a:p>
            <a:r>
              <a:rPr lang="pl-PL" sz="2100" dirty="0">
                <a:solidFill>
                  <a:schemeClr val="tx1"/>
                </a:solidFill>
                <a:latin typeface="+mj-lt"/>
              </a:rPr>
              <a:t>DATA</a:t>
            </a:r>
            <a:r>
              <a:rPr lang="pl-PL" dirty="0" smtClean="0"/>
              <a:t> </a:t>
            </a:r>
            <a:r>
              <a:rPr lang="pl-PL" sz="2100" dirty="0">
                <a:solidFill>
                  <a:schemeClr val="tx1"/>
                </a:solidFill>
                <a:latin typeface="+mj-lt"/>
              </a:rPr>
              <a:t>INTEGRATION</a:t>
            </a:r>
            <a:r>
              <a:rPr lang="pl-PL" dirty="0" smtClean="0"/>
              <a:t> </a:t>
            </a:r>
            <a:r>
              <a:rPr lang="pl-PL" sz="2100" dirty="0">
                <a:solidFill>
                  <a:schemeClr val="tx1"/>
                </a:solidFill>
                <a:latin typeface="+mj-lt"/>
              </a:rPr>
              <a:t>VIA</a:t>
            </a:r>
            <a:r>
              <a:rPr lang="pl-PL" dirty="0" smtClean="0"/>
              <a:t> </a:t>
            </a:r>
            <a:r>
              <a:rPr lang="pl-PL" sz="2100" dirty="0">
                <a:solidFill>
                  <a:schemeClr val="tx1"/>
                </a:solidFill>
                <a:latin typeface="+mj-lt"/>
              </a:rPr>
              <a:t>DATA</a:t>
            </a:r>
            <a:r>
              <a:rPr lang="pl-PL" dirty="0" smtClean="0"/>
              <a:t> </a:t>
            </a:r>
            <a:r>
              <a:rPr lang="pl-PL" sz="2100" dirty="0">
                <a:solidFill>
                  <a:schemeClr val="tx1"/>
                </a:solidFill>
                <a:latin typeface="+mj-lt"/>
              </a:rPr>
              <a:t>HUB</a:t>
            </a:r>
            <a:endParaRPr lang="en-US" sz="2100" dirty="0">
              <a:solidFill>
                <a:schemeClr val="tx1"/>
              </a:solidFill>
              <a:latin typeface="+mj-lt"/>
            </a:endParaRPr>
          </a:p>
        </p:txBody>
      </p:sp>
      <p:pic>
        <p:nvPicPr>
          <p:cNvPr id="1079299" name="Picture 3" descr="C:\Users\tomasz.kukucz\Desktop\Graphics-Architecture-Technology-WP\Graphics-Architecture-Technology-WP\Architecture-Technology-WP-Fig-16.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61634" y="-776591"/>
            <a:ext cx="8777591" cy="8777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7260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41"/>
          <p:cNvSpPr txBox="1"/>
          <p:nvPr/>
        </p:nvSpPr>
        <p:spPr>
          <a:xfrm>
            <a:off x="2211746" y="3580314"/>
            <a:ext cx="2541591" cy="1614935"/>
          </a:xfrm>
          <a:prstGeom prst="rect">
            <a:avLst/>
          </a:prstGeom>
          <a:noFill/>
        </p:spPr>
        <p:txBody>
          <a:bodyPr wrap="square" lIns="0" tIns="14400" rIns="121837" bIns="60917" rtlCol="0">
            <a:spAutoFit/>
          </a:bodyPr>
          <a:lstStyle/>
          <a:p>
            <a:pPr>
              <a:spcBef>
                <a:spcPct val="50000"/>
              </a:spcBef>
              <a:buClr>
                <a:srgbClr val="F0AB00"/>
              </a:buClr>
              <a:buSzPct val="80000"/>
              <a:tabLst>
                <a:tab pos="7199111" algn="r"/>
              </a:tabLst>
            </a:pPr>
            <a:r>
              <a:rPr lang="en-US" sz="10000" b="1" cap="all" spc="-300" dirty="0" smtClean="0">
                <a:latin typeface="Arial"/>
                <a:ea typeface="+mj-ea"/>
                <a:cs typeface="Arial"/>
              </a:rPr>
              <a:t>01</a:t>
            </a:r>
            <a:endParaRPr lang="en-US" sz="10000" b="1" cap="all" spc="-300" dirty="0">
              <a:latin typeface="Arial"/>
              <a:ea typeface="+mj-ea"/>
              <a:cs typeface="Arial"/>
            </a:endParaRPr>
          </a:p>
        </p:txBody>
      </p:sp>
      <p:sp>
        <p:nvSpPr>
          <p:cNvPr id="18" name="TextBox 41"/>
          <p:cNvSpPr txBox="1"/>
          <p:nvPr/>
        </p:nvSpPr>
        <p:spPr>
          <a:xfrm>
            <a:off x="3777231" y="4566342"/>
            <a:ext cx="6279027" cy="792915"/>
          </a:xfrm>
          <a:prstGeom prst="rect">
            <a:avLst/>
          </a:prstGeom>
          <a:noFill/>
        </p:spPr>
        <p:txBody>
          <a:bodyPr wrap="square" lIns="0" tIns="14400" rIns="121837" bIns="60917" rtlCol="0">
            <a:spAutoFit/>
          </a:bodyPr>
          <a:lstStyle/>
          <a:p>
            <a:pPr>
              <a:lnSpc>
                <a:spcPct val="90000"/>
              </a:lnSpc>
              <a:spcBef>
                <a:spcPct val="50000"/>
              </a:spcBef>
              <a:buClr>
                <a:srgbClr val="F0AB00"/>
              </a:buClr>
              <a:buSzPct val="80000"/>
              <a:tabLst>
                <a:tab pos="7199111" algn="r"/>
              </a:tabLst>
            </a:pPr>
            <a:r>
              <a:rPr lang="pl-PL" sz="2500" b="1" cap="all" dirty="0" smtClean="0">
                <a:latin typeface="Arial"/>
                <a:cs typeface="Arial"/>
              </a:rPr>
              <a:t>OVERVIEW</a:t>
            </a:r>
            <a:endParaRPr lang="en-US" sz="2500" b="1" cap="all" dirty="0" smtClean="0">
              <a:latin typeface="Arial"/>
              <a:cs typeface="Arial"/>
            </a:endParaRPr>
          </a:p>
          <a:p>
            <a:pPr>
              <a:spcBef>
                <a:spcPct val="50000"/>
              </a:spcBef>
              <a:buClr>
                <a:srgbClr val="F0AB00"/>
              </a:buClr>
              <a:buSzPct val="80000"/>
              <a:tabLst>
                <a:tab pos="7199111" algn="r"/>
              </a:tabLst>
            </a:pPr>
            <a:endParaRPr lang="en-US" sz="1700" b="1" cap="all" dirty="0">
              <a:latin typeface="+mj-lt"/>
              <a:ea typeface="+mj-ea"/>
              <a:cs typeface="+mj-cs"/>
            </a:endParaRPr>
          </a:p>
        </p:txBody>
      </p:sp>
      <p:pic>
        <p:nvPicPr>
          <p:cNvPr id="15" name="Bild 14"/>
          <p:cNvPicPr>
            <a:picLocks noChangeAspect="1"/>
          </p:cNvPicPr>
          <p:nvPr/>
        </p:nvPicPr>
        <p:blipFill>
          <a:blip r:embed="rId3" cstate="email">
            <a:alphaModFix amt="21000"/>
            <a:extLst>
              <a:ext uri="{28A0092B-C50C-407E-A947-70E740481C1C}">
                <a14:useLocalDpi xmlns:a14="http://schemas.microsoft.com/office/drawing/2010/main" val="0"/>
              </a:ext>
            </a:extLst>
          </a:blip>
          <a:stretch>
            <a:fillRect/>
          </a:stretch>
        </p:blipFill>
        <p:spPr>
          <a:xfrm>
            <a:off x="1701774" y="102744"/>
            <a:ext cx="682527" cy="682527"/>
          </a:xfrm>
          <a:prstGeom prst="rect">
            <a:avLst/>
          </a:prstGeom>
        </p:spPr>
      </p:pic>
      <p:pic>
        <p:nvPicPr>
          <p:cNvPr id="16" name="Bild 15"/>
          <p:cNvPicPr>
            <a:picLocks noChangeAspect="1"/>
          </p:cNvPicPr>
          <p:nvPr/>
        </p:nvPicPr>
        <p:blipFill>
          <a:blip r:embed="rId4" cstate="email">
            <a:alphaModFix amt="21000"/>
            <a:extLst>
              <a:ext uri="{28A0092B-C50C-407E-A947-70E740481C1C}">
                <a14:useLocalDpi xmlns:a14="http://schemas.microsoft.com/office/drawing/2010/main" val="0"/>
              </a:ext>
            </a:extLst>
          </a:blip>
          <a:stretch>
            <a:fillRect/>
          </a:stretch>
        </p:blipFill>
        <p:spPr>
          <a:xfrm>
            <a:off x="3073570" y="115041"/>
            <a:ext cx="657932" cy="657932"/>
          </a:xfrm>
          <a:prstGeom prst="rect">
            <a:avLst/>
          </a:prstGeom>
        </p:spPr>
      </p:pic>
      <p:pic>
        <p:nvPicPr>
          <p:cNvPr id="17" name="Bild 16"/>
          <p:cNvPicPr>
            <a:picLocks noChangeAspect="1"/>
          </p:cNvPicPr>
          <p:nvPr/>
        </p:nvPicPr>
        <p:blipFill>
          <a:blip r:embed="rId5" cstate="email">
            <a:alphaModFix amt="21000"/>
            <a:extLst>
              <a:ext uri="{28A0092B-C50C-407E-A947-70E740481C1C}">
                <a14:useLocalDpi xmlns:a14="http://schemas.microsoft.com/office/drawing/2010/main" val="0"/>
              </a:ext>
            </a:extLst>
          </a:blip>
          <a:stretch>
            <a:fillRect/>
          </a:stretch>
        </p:blipFill>
        <p:spPr>
          <a:xfrm>
            <a:off x="4420771" y="135020"/>
            <a:ext cx="617975" cy="617975"/>
          </a:xfrm>
          <a:prstGeom prst="rect">
            <a:avLst/>
          </a:prstGeom>
        </p:spPr>
      </p:pic>
      <p:pic>
        <p:nvPicPr>
          <p:cNvPr id="20" name="Bild 19"/>
          <p:cNvPicPr>
            <a:picLocks noChangeAspect="1"/>
          </p:cNvPicPr>
          <p:nvPr/>
        </p:nvPicPr>
        <p:blipFill>
          <a:blip r:embed="rId6" cstate="email">
            <a:alphaModFix amt="21000"/>
            <a:extLst>
              <a:ext uri="{28A0092B-C50C-407E-A947-70E740481C1C}">
                <a14:useLocalDpi xmlns:a14="http://schemas.microsoft.com/office/drawing/2010/main" val="0"/>
              </a:ext>
            </a:extLst>
          </a:blip>
          <a:stretch>
            <a:fillRect/>
          </a:stretch>
        </p:blipFill>
        <p:spPr>
          <a:xfrm>
            <a:off x="5728015" y="126228"/>
            <a:ext cx="635559" cy="635559"/>
          </a:xfrm>
          <a:prstGeom prst="rect">
            <a:avLst/>
          </a:prstGeom>
        </p:spPr>
      </p:pic>
      <p:pic>
        <p:nvPicPr>
          <p:cNvPr id="21" name="Bild 20"/>
          <p:cNvPicPr>
            <a:picLocks noChangeAspect="1"/>
          </p:cNvPicPr>
          <p:nvPr/>
        </p:nvPicPr>
        <p:blipFill>
          <a:blip r:embed="rId7" cstate="email">
            <a:alphaModFix amt="21000"/>
            <a:extLst>
              <a:ext uri="{28A0092B-C50C-407E-A947-70E740481C1C}">
                <a14:useLocalDpi xmlns:a14="http://schemas.microsoft.com/office/drawing/2010/main" val="0"/>
              </a:ext>
            </a:extLst>
          </a:blip>
          <a:stretch>
            <a:fillRect/>
          </a:stretch>
        </p:blipFill>
        <p:spPr>
          <a:xfrm>
            <a:off x="7052843" y="152988"/>
            <a:ext cx="598321" cy="598321"/>
          </a:xfrm>
          <a:prstGeom prst="rect">
            <a:avLst/>
          </a:prstGeom>
        </p:spPr>
      </p:pic>
      <p:pic>
        <p:nvPicPr>
          <p:cNvPr id="26" name="Bild 25"/>
          <p:cNvPicPr>
            <a:picLocks noChangeAspect="1"/>
          </p:cNvPicPr>
          <p:nvPr/>
        </p:nvPicPr>
        <p:blipFill>
          <a:blip r:embed="rId8" cstate="email">
            <a:alphaModFix/>
            <a:extLst>
              <a:ext uri="{28A0092B-C50C-407E-A947-70E740481C1C}">
                <a14:useLocalDpi xmlns:a14="http://schemas.microsoft.com/office/drawing/2010/main" val="0"/>
              </a:ext>
            </a:extLst>
          </a:blip>
          <a:stretch>
            <a:fillRect/>
          </a:stretch>
        </p:blipFill>
        <p:spPr>
          <a:xfrm>
            <a:off x="332393" y="103951"/>
            <a:ext cx="680112" cy="680112"/>
          </a:xfrm>
          <a:prstGeom prst="rect">
            <a:avLst/>
          </a:prstGeom>
        </p:spPr>
      </p:pic>
      <p:pic>
        <p:nvPicPr>
          <p:cNvPr id="2" name="Bild 1" descr="01-overview.png"/>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3625369" y="2465291"/>
            <a:ext cx="1955336" cy="1955336"/>
          </a:xfrm>
          <a:prstGeom prst="rect">
            <a:avLst/>
          </a:prstGeom>
        </p:spPr>
      </p:pic>
    </p:spTree>
    <p:extLst>
      <p:ext uri="{BB962C8B-B14F-4D97-AF65-F5344CB8AC3E}">
        <p14:creationId xmlns:p14="http://schemas.microsoft.com/office/powerpoint/2010/main" val="19008115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261634" y="283969"/>
            <a:ext cx="7698791" cy="383182"/>
          </a:xfrm>
        </p:spPr>
        <p:txBody>
          <a:bodyPr/>
          <a:lstStyle/>
          <a:p>
            <a:r>
              <a:rPr lang="pl-PL" sz="2100" dirty="0" smtClean="0">
                <a:solidFill>
                  <a:schemeClr val="tx1"/>
                </a:solidFill>
                <a:latin typeface="+mj-lt"/>
              </a:rPr>
              <a:t>HYBRIS IMPORT COCKPIT</a:t>
            </a:r>
            <a:endParaRPr lang="en-US" sz="2100" dirty="0">
              <a:solidFill>
                <a:schemeClr val="tx1"/>
              </a:solidFill>
              <a:latin typeface="+mj-lt"/>
            </a:endParaRPr>
          </a:p>
        </p:txBody>
      </p:sp>
      <p:pic>
        <p:nvPicPr>
          <p:cNvPr id="1078274" name="Picture 2" descr="C:\Users\tomasz.kukucz\Desktop\Done\arch&amp;tech\ppt\ImportCockpit_overview.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9901" y="1503680"/>
            <a:ext cx="8166706" cy="4287520"/>
          </a:xfrm>
          <a:prstGeom prst="rect">
            <a:avLst/>
          </a:prstGeom>
          <a:noFill/>
          <a:ln>
            <a:solidFill>
              <a:schemeClr val="accent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8927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261634" y="283969"/>
            <a:ext cx="7698791" cy="383182"/>
          </a:xfrm>
        </p:spPr>
        <p:txBody>
          <a:bodyPr/>
          <a:lstStyle/>
          <a:p>
            <a:r>
              <a:rPr lang="pl-PL" sz="2100" dirty="0" smtClean="0">
                <a:solidFill>
                  <a:schemeClr val="tx1"/>
                </a:solidFill>
                <a:latin typeface="+mj-lt"/>
              </a:rPr>
              <a:t>THIRD PARTY SYSTEM INTEGRATION</a:t>
            </a:r>
            <a:endParaRPr lang="en-US" sz="2100" dirty="0">
              <a:solidFill>
                <a:schemeClr val="tx1"/>
              </a:solidFill>
              <a:latin typeface="+mj-lt"/>
            </a:endParaRPr>
          </a:p>
        </p:txBody>
      </p:sp>
      <p:sp>
        <p:nvSpPr>
          <p:cNvPr id="5" name="Content Placeholder 4"/>
          <p:cNvSpPr txBox="1">
            <a:spLocks/>
          </p:cNvSpPr>
          <p:nvPr/>
        </p:nvSpPr>
        <p:spPr bwMode="auto">
          <a:xfrm>
            <a:off x="686436" y="1563455"/>
            <a:ext cx="8548688" cy="5568950"/>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0" indent="0" algn="l" defTabSz="762000" rtl="0" eaLnBrk="1" fontAlgn="base" hangingPunct="1">
              <a:lnSpc>
                <a:spcPct val="90000"/>
              </a:lnSpc>
              <a:spcBef>
                <a:spcPts val="900"/>
              </a:spcBef>
              <a:spcAft>
                <a:spcPct val="0"/>
              </a:spcAft>
              <a:buClr>
                <a:schemeClr val="tx2"/>
              </a:buClr>
              <a:buSzPct val="110000"/>
              <a:buFontTx/>
              <a:buNone/>
              <a:defRPr sz="1800" b="1">
                <a:solidFill>
                  <a:schemeClr val="tx1"/>
                </a:solidFill>
                <a:latin typeface="+mn-lt"/>
                <a:ea typeface="+mn-ea"/>
                <a:cs typeface="Arial"/>
              </a:defRPr>
            </a:lvl1pPr>
            <a:lvl2pPr marL="530225" indent="-530225" algn="l" defTabSz="762000" rtl="0" eaLnBrk="1" fontAlgn="base" hangingPunct="1">
              <a:lnSpc>
                <a:spcPct val="90000"/>
              </a:lnSpc>
              <a:spcBef>
                <a:spcPts val="900"/>
              </a:spcBef>
              <a:spcAft>
                <a:spcPct val="0"/>
              </a:spcAft>
              <a:buClr>
                <a:schemeClr val="tx2"/>
              </a:buClr>
              <a:buSzPct val="110000"/>
              <a:buFontTx/>
              <a:buBlip>
                <a:blip r:embed="rId3"/>
              </a:buBlip>
              <a:defRPr sz="1800" b="1">
                <a:solidFill>
                  <a:schemeClr val="tx1"/>
                </a:solidFill>
                <a:latin typeface="+mn-lt"/>
                <a:cs typeface="Arial"/>
              </a:defRPr>
            </a:lvl2pPr>
            <a:lvl3pPr marL="985838" indent="-450850" algn="l" defTabSz="762000" rtl="0" eaLnBrk="1" fontAlgn="base" hangingPunct="1">
              <a:lnSpc>
                <a:spcPct val="90000"/>
              </a:lnSpc>
              <a:spcBef>
                <a:spcPts val="900"/>
              </a:spcBef>
              <a:spcAft>
                <a:spcPct val="0"/>
              </a:spcAft>
              <a:buClr>
                <a:schemeClr val="tx2"/>
              </a:buClr>
              <a:buSzPct val="105000"/>
              <a:buFontTx/>
              <a:buBlip>
                <a:blip r:embed="rId3"/>
              </a:buBlip>
              <a:defRPr sz="1600" b="1">
                <a:solidFill>
                  <a:schemeClr val="tx1"/>
                </a:solidFill>
                <a:latin typeface="+mn-lt"/>
                <a:cs typeface="Arial"/>
              </a:defRPr>
            </a:lvl3pPr>
            <a:lvl4pPr marL="1431925" indent="-442913" algn="l" defTabSz="762000" rtl="0" eaLnBrk="1" fontAlgn="base" hangingPunct="1">
              <a:lnSpc>
                <a:spcPct val="90000"/>
              </a:lnSpc>
              <a:spcBef>
                <a:spcPts val="900"/>
              </a:spcBef>
              <a:spcAft>
                <a:spcPct val="0"/>
              </a:spcAft>
              <a:buClr>
                <a:schemeClr val="tx2"/>
              </a:buClr>
              <a:buSzPct val="100000"/>
              <a:buFontTx/>
              <a:buBlip>
                <a:blip r:embed="rId3"/>
              </a:buBlip>
              <a:defRPr sz="1600" b="1" baseline="0">
                <a:solidFill>
                  <a:schemeClr val="tx1"/>
                </a:solidFill>
                <a:latin typeface="+mn-lt"/>
                <a:cs typeface="Arial"/>
              </a:defRPr>
            </a:lvl4pPr>
            <a:lvl5pPr marL="715963" indent="-177800" algn="l" defTabSz="762000" rtl="0" eaLnBrk="1" fontAlgn="base" hangingPunct="1">
              <a:spcBef>
                <a:spcPct val="20000"/>
              </a:spcBef>
              <a:spcAft>
                <a:spcPct val="0"/>
              </a:spcAft>
              <a:buFont typeface="Wingdings" pitchFamily="2" charset="2"/>
              <a:defRPr sz="1400">
                <a:solidFill>
                  <a:schemeClr val="tx1"/>
                </a:solidFill>
                <a:latin typeface="+mn-lt"/>
              </a:defRPr>
            </a:lvl5pPr>
            <a:lvl6pPr marL="1173163" indent="-177800" algn="l" defTabSz="762000" rtl="0" eaLnBrk="1" fontAlgn="base" hangingPunct="1">
              <a:spcBef>
                <a:spcPct val="20000"/>
              </a:spcBef>
              <a:spcAft>
                <a:spcPct val="0"/>
              </a:spcAft>
              <a:buFont typeface="Wingdings" pitchFamily="2" charset="2"/>
              <a:defRPr sz="1400">
                <a:solidFill>
                  <a:schemeClr val="tx1"/>
                </a:solidFill>
                <a:latin typeface="+mn-lt"/>
              </a:defRPr>
            </a:lvl6pPr>
            <a:lvl7pPr marL="1630363" indent="-177800" algn="l" defTabSz="762000" rtl="0" eaLnBrk="1" fontAlgn="base" hangingPunct="1">
              <a:spcBef>
                <a:spcPct val="20000"/>
              </a:spcBef>
              <a:spcAft>
                <a:spcPct val="0"/>
              </a:spcAft>
              <a:buFont typeface="Wingdings" pitchFamily="2" charset="2"/>
              <a:defRPr sz="1400">
                <a:solidFill>
                  <a:schemeClr val="tx1"/>
                </a:solidFill>
                <a:latin typeface="+mn-lt"/>
              </a:defRPr>
            </a:lvl7pPr>
            <a:lvl8pPr marL="2087563" indent="-177800" algn="l" defTabSz="762000" rtl="0" eaLnBrk="1" fontAlgn="base" hangingPunct="1">
              <a:spcBef>
                <a:spcPct val="20000"/>
              </a:spcBef>
              <a:spcAft>
                <a:spcPct val="0"/>
              </a:spcAft>
              <a:buFont typeface="Wingdings" pitchFamily="2" charset="2"/>
              <a:defRPr sz="1400">
                <a:solidFill>
                  <a:schemeClr val="tx1"/>
                </a:solidFill>
                <a:latin typeface="+mn-lt"/>
              </a:defRPr>
            </a:lvl8pPr>
            <a:lvl9pPr marL="2544763" indent="-177800" algn="l" defTabSz="762000" rtl="0" eaLnBrk="1" fontAlgn="base" hangingPunct="1">
              <a:spcBef>
                <a:spcPct val="20000"/>
              </a:spcBef>
              <a:spcAft>
                <a:spcPct val="0"/>
              </a:spcAft>
              <a:buFont typeface="Wingdings" pitchFamily="2" charset="2"/>
              <a:defRPr sz="1400">
                <a:solidFill>
                  <a:schemeClr val="tx1"/>
                </a:solidFill>
                <a:latin typeface="+mn-lt"/>
              </a:defRPr>
            </a:lvl9pPr>
          </a:lstStyle>
          <a:p>
            <a:r>
              <a:rPr lang="pl-PL" dirty="0"/>
              <a:t>Three </a:t>
            </a:r>
            <a:r>
              <a:rPr lang="pl-PL" dirty="0" err="1"/>
              <a:t>common</a:t>
            </a:r>
            <a:r>
              <a:rPr lang="pl-PL" dirty="0"/>
              <a:t> </a:t>
            </a:r>
            <a:r>
              <a:rPr lang="pl-PL" dirty="0" err="1"/>
              <a:t>options</a:t>
            </a:r>
            <a:r>
              <a:rPr lang="pl-PL" dirty="0"/>
              <a:t> to </a:t>
            </a:r>
            <a:r>
              <a:rPr lang="pl-PL" dirty="0" err="1"/>
              <a:t>connect</a:t>
            </a:r>
            <a:r>
              <a:rPr lang="pl-PL" dirty="0"/>
              <a:t> with </a:t>
            </a:r>
            <a:r>
              <a:rPr lang="pl-PL" dirty="0" err="1"/>
              <a:t>external</a:t>
            </a:r>
            <a:r>
              <a:rPr lang="pl-PL" dirty="0"/>
              <a:t> </a:t>
            </a:r>
            <a:r>
              <a:rPr lang="pl-PL" dirty="0" err="1"/>
              <a:t>systems</a:t>
            </a:r>
            <a:r>
              <a:rPr lang="pl-PL" dirty="0"/>
              <a:t>:</a:t>
            </a:r>
          </a:p>
          <a:p>
            <a:endParaRPr lang="pl-PL" dirty="0" smtClean="0"/>
          </a:p>
        </p:txBody>
      </p:sp>
      <p:grpSp>
        <p:nvGrpSpPr>
          <p:cNvPr id="7" name="Gruppierung 6"/>
          <p:cNvGrpSpPr/>
          <p:nvPr/>
        </p:nvGrpSpPr>
        <p:grpSpPr>
          <a:xfrm>
            <a:off x="678194" y="2357120"/>
            <a:ext cx="2371679" cy="1582854"/>
            <a:chOff x="678194" y="2072640"/>
            <a:chExt cx="2371679" cy="1582854"/>
          </a:xfrm>
        </p:grpSpPr>
        <p:grpSp>
          <p:nvGrpSpPr>
            <p:cNvPr id="8" name="Gruppierung 7"/>
            <p:cNvGrpSpPr/>
            <p:nvPr/>
          </p:nvGrpSpPr>
          <p:grpSpPr>
            <a:xfrm>
              <a:off x="678194" y="3196321"/>
              <a:ext cx="2371679" cy="459173"/>
              <a:chOff x="671694" y="1875521"/>
              <a:chExt cx="2371679" cy="459173"/>
            </a:xfrm>
          </p:grpSpPr>
          <p:sp>
            <p:nvSpPr>
              <p:cNvPr id="11" name="TextBox 41"/>
              <p:cNvSpPr txBox="1"/>
              <p:nvPr/>
            </p:nvSpPr>
            <p:spPr>
              <a:xfrm>
                <a:off x="678194" y="1981643"/>
                <a:ext cx="2365179" cy="353051"/>
              </a:xfrm>
              <a:prstGeom prst="rect">
                <a:avLst/>
              </a:prstGeom>
              <a:noFill/>
            </p:spPr>
            <p:txBody>
              <a:bodyPr wrap="square" lIns="0" tIns="14400" rIns="121837" bIns="60917" rtlCol="0">
                <a:spAutoFit/>
              </a:bodyPr>
              <a:lstStyle/>
              <a:p>
                <a:pPr lvl="0">
                  <a:spcBef>
                    <a:spcPct val="50000"/>
                  </a:spcBef>
                  <a:buClr>
                    <a:srgbClr val="F0AB00"/>
                  </a:buClr>
                  <a:buSzPct val="80000"/>
                  <a:tabLst>
                    <a:tab pos="7199111" algn="r"/>
                  </a:tabLst>
                </a:pPr>
                <a:r>
                  <a:rPr lang="de-DE" sz="1800" kern="0" dirty="0">
                    <a:solidFill>
                      <a:sysClr val="windowText" lastClr="000000"/>
                    </a:solidFill>
                    <a:latin typeface="Arial"/>
                    <a:ea typeface="+mj-ea"/>
                    <a:cs typeface="+mj-cs"/>
                  </a:rPr>
                  <a:t>Spring Integration</a:t>
                </a:r>
              </a:p>
            </p:txBody>
          </p:sp>
          <p:cxnSp>
            <p:nvCxnSpPr>
              <p:cNvPr id="12" name="Straight Connector 23"/>
              <p:cNvCxnSpPr/>
              <p:nvPr/>
            </p:nvCxnSpPr>
            <p:spPr bwMode="gray">
              <a:xfrm>
                <a:off x="671694" y="1875521"/>
                <a:ext cx="2361519" cy="4762"/>
              </a:xfrm>
              <a:prstGeom prst="line">
                <a:avLst/>
              </a:prstGeom>
              <a:noFill/>
              <a:ln w="57150" cap="flat" cmpd="sng" algn="ctr">
                <a:solidFill>
                  <a:srgbClr val="000000"/>
                </a:solidFill>
                <a:prstDash val="solid"/>
              </a:ln>
              <a:effectLst/>
            </p:spPr>
          </p:cxnSp>
        </p:grpSp>
        <p:sp>
          <p:nvSpPr>
            <p:cNvPr id="9" name="Oval 8"/>
            <p:cNvSpPr/>
            <p:nvPr/>
          </p:nvSpPr>
          <p:spPr bwMode="auto">
            <a:xfrm>
              <a:off x="1402080" y="2072640"/>
              <a:ext cx="914400" cy="914400"/>
            </a:xfrm>
            <a:prstGeom prst="ellipse">
              <a:avLst/>
            </a:prstGeom>
            <a:noFill/>
            <a:ln w="28575" cmpd="sng">
              <a:solidFill>
                <a:srgbClr val="000000"/>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tabLst>
                  <a:tab pos="723900" algn="l"/>
                  <a:tab pos="1447800" algn="l"/>
                  <a:tab pos="2171700" algn="l"/>
                  <a:tab pos="2895600" algn="l"/>
                  <a:tab pos="3619500" algn="l"/>
                  <a:tab pos="4343400" algn="l"/>
                  <a:tab pos="5067300" algn="l"/>
                  <a:tab pos="5791200" algn="l"/>
                </a:tabLst>
              </a:pPr>
              <a:endParaRPr lang="de-DE" sz="1800" b="1" dirty="0">
                <a:ln w="38100" cmpd="sng">
                  <a:solidFill>
                    <a:schemeClr val="tx1"/>
                  </a:solidFill>
                </a:ln>
                <a:solidFill>
                  <a:schemeClr val="bg1"/>
                </a:solidFill>
                <a:latin typeface="+mn-lt"/>
              </a:endParaRPr>
            </a:p>
          </p:txBody>
        </p:sp>
        <p:sp>
          <p:nvSpPr>
            <p:cNvPr id="10" name="Textfeld 9"/>
            <p:cNvSpPr txBox="1"/>
            <p:nvPr/>
          </p:nvSpPr>
          <p:spPr>
            <a:xfrm>
              <a:off x="1666240" y="2092960"/>
              <a:ext cx="434674" cy="830997"/>
            </a:xfrm>
            <a:prstGeom prst="rect">
              <a:avLst/>
            </a:prstGeom>
          </p:spPr>
          <p:txBody>
            <a:bodyPr wrap="none" lIns="0" rtlCol="0" anchor="ctr" anchorCtr="0">
              <a:spAutoFit/>
            </a:bodyPr>
            <a:lstStyle/>
            <a:p>
              <a:r>
                <a:rPr lang="de-DE" sz="4800" b="1" dirty="0" smtClean="0"/>
                <a:t>1</a:t>
              </a:r>
            </a:p>
          </p:txBody>
        </p:sp>
      </p:grpSp>
      <p:grpSp>
        <p:nvGrpSpPr>
          <p:cNvPr id="13" name="Gruppierung 12"/>
          <p:cNvGrpSpPr/>
          <p:nvPr/>
        </p:nvGrpSpPr>
        <p:grpSpPr>
          <a:xfrm>
            <a:off x="3375493" y="2377440"/>
            <a:ext cx="2517307" cy="1574586"/>
            <a:chOff x="3375493" y="2092960"/>
            <a:chExt cx="2517307" cy="1574586"/>
          </a:xfrm>
        </p:grpSpPr>
        <p:grpSp>
          <p:nvGrpSpPr>
            <p:cNvPr id="14" name="Gruppierung 13"/>
            <p:cNvGrpSpPr/>
            <p:nvPr/>
          </p:nvGrpSpPr>
          <p:grpSpPr>
            <a:xfrm>
              <a:off x="3375493" y="3205845"/>
              <a:ext cx="2517307" cy="461701"/>
              <a:chOff x="3368993" y="1885045"/>
              <a:chExt cx="2517307" cy="461701"/>
            </a:xfrm>
          </p:grpSpPr>
          <p:sp>
            <p:nvSpPr>
              <p:cNvPr id="17" name="TextBox 41"/>
              <p:cNvSpPr txBox="1"/>
              <p:nvPr/>
            </p:nvSpPr>
            <p:spPr>
              <a:xfrm>
                <a:off x="3368993" y="1993695"/>
                <a:ext cx="2517307" cy="353051"/>
              </a:xfrm>
              <a:prstGeom prst="rect">
                <a:avLst/>
              </a:prstGeom>
              <a:noFill/>
            </p:spPr>
            <p:txBody>
              <a:bodyPr wrap="square" lIns="0" tIns="14400" rIns="121837" bIns="60917" rtlCol="0">
                <a:spAutoFit/>
              </a:bodyPr>
              <a:lstStyle/>
              <a:p>
                <a:pPr lvl="0">
                  <a:spcBef>
                    <a:spcPct val="50000"/>
                  </a:spcBef>
                  <a:buClr>
                    <a:srgbClr val="F0AB00"/>
                  </a:buClr>
                  <a:buSzPct val="80000"/>
                  <a:tabLst>
                    <a:tab pos="7199111" algn="r"/>
                  </a:tabLst>
                </a:pPr>
                <a:r>
                  <a:rPr lang="fr-FR" sz="1800" kern="0" dirty="0">
                    <a:solidFill>
                      <a:sysClr val="windowText" lastClr="000000"/>
                    </a:solidFill>
                    <a:latin typeface="Arial"/>
                    <a:ea typeface="+mj-ea"/>
                    <a:cs typeface="+mj-cs"/>
                  </a:rPr>
                  <a:t>Java </a:t>
                </a:r>
                <a:r>
                  <a:rPr lang="fr-FR" sz="1800" kern="0" dirty="0" smtClean="0">
                    <a:solidFill>
                      <a:sysClr val="windowText" lastClr="000000"/>
                    </a:solidFill>
                    <a:latin typeface="Arial"/>
                    <a:ea typeface="+mj-ea"/>
                    <a:cs typeface="+mj-cs"/>
                  </a:rPr>
                  <a:t>Message Service</a:t>
                </a:r>
                <a:endParaRPr lang="fr-FR" sz="1800" kern="0" dirty="0">
                  <a:solidFill>
                    <a:sysClr val="windowText" lastClr="000000"/>
                  </a:solidFill>
                  <a:latin typeface="Arial"/>
                  <a:ea typeface="+mj-ea"/>
                  <a:cs typeface="+mj-cs"/>
                </a:endParaRPr>
              </a:p>
            </p:txBody>
          </p:sp>
          <p:cxnSp>
            <p:nvCxnSpPr>
              <p:cNvPr id="18" name="Straight Connector 23"/>
              <p:cNvCxnSpPr/>
              <p:nvPr/>
            </p:nvCxnSpPr>
            <p:spPr bwMode="gray">
              <a:xfrm>
                <a:off x="3373908" y="1885045"/>
                <a:ext cx="2376000" cy="0"/>
              </a:xfrm>
              <a:prstGeom prst="line">
                <a:avLst/>
              </a:prstGeom>
              <a:noFill/>
              <a:ln w="57150" cap="flat" cmpd="sng" algn="ctr">
                <a:solidFill>
                  <a:srgbClr val="000000"/>
                </a:solidFill>
                <a:prstDash val="solid"/>
              </a:ln>
              <a:effectLst/>
            </p:spPr>
          </p:cxnSp>
        </p:grpSp>
        <p:sp>
          <p:nvSpPr>
            <p:cNvPr id="15" name="Oval 14"/>
            <p:cNvSpPr/>
            <p:nvPr/>
          </p:nvSpPr>
          <p:spPr bwMode="auto">
            <a:xfrm>
              <a:off x="4074160" y="2092960"/>
              <a:ext cx="914400" cy="914400"/>
            </a:xfrm>
            <a:prstGeom prst="ellipse">
              <a:avLst/>
            </a:prstGeom>
            <a:noFill/>
            <a:ln w="28575" cmpd="sng">
              <a:solidFill>
                <a:srgbClr val="000000"/>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tabLst>
                  <a:tab pos="723900" algn="l"/>
                  <a:tab pos="1447800" algn="l"/>
                  <a:tab pos="2171700" algn="l"/>
                  <a:tab pos="2895600" algn="l"/>
                  <a:tab pos="3619500" algn="l"/>
                  <a:tab pos="4343400" algn="l"/>
                  <a:tab pos="5067300" algn="l"/>
                  <a:tab pos="5791200" algn="l"/>
                </a:tabLst>
              </a:pPr>
              <a:endParaRPr lang="de-DE" sz="1800" b="1" dirty="0">
                <a:ln w="38100" cmpd="sng">
                  <a:solidFill>
                    <a:schemeClr val="tx1"/>
                  </a:solidFill>
                </a:ln>
                <a:solidFill>
                  <a:schemeClr val="bg1"/>
                </a:solidFill>
                <a:latin typeface="+mn-lt"/>
              </a:endParaRPr>
            </a:p>
          </p:txBody>
        </p:sp>
        <p:sp>
          <p:nvSpPr>
            <p:cNvPr id="16" name="Textfeld 15"/>
            <p:cNvSpPr txBox="1"/>
            <p:nvPr/>
          </p:nvSpPr>
          <p:spPr>
            <a:xfrm>
              <a:off x="4348480" y="2113280"/>
              <a:ext cx="434674" cy="830997"/>
            </a:xfrm>
            <a:prstGeom prst="rect">
              <a:avLst/>
            </a:prstGeom>
          </p:spPr>
          <p:txBody>
            <a:bodyPr wrap="none" lIns="0" rtlCol="0" anchor="ctr" anchorCtr="0">
              <a:spAutoFit/>
            </a:bodyPr>
            <a:lstStyle/>
            <a:p>
              <a:r>
                <a:rPr lang="de-DE" sz="4800" b="1" dirty="0" smtClean="0"/>
                <a:t>2</a:t>
              </a:r>
            </a:p>
          </p:txBody>
        </p:sp>
      </p:grpSp>
      <p:grpSp>
        <p:nvGrpSpPr>
          <p:cNvPr id="19" name="Gruppierung 18"/>
          <p:cNvGrpSpPr/>
          <p:nvPr/>
        </p:nvGrpSpPr>
        <p:grpSpPr>
          <a:xfrm>
            <a:off x="6090602" y="2357120"/>
            <a:ext cx="2376000" cy="1876297"/>
            <a:chOff x="6090602" y="2072640"/>
            <a:chExt cx="2376000" cy="1876297"/>
          </a:xfrm>
        </p:grpSpPr>
        <p:grpSp>
          <p:nvGrpSpPr>
            <p:cNvPr id="20" name="Gruppierung 19"/>
            <p:cNvGrpSpPr/>
            <p:nvPr/>
          </p:nvGrpSpPr>
          <p:grpSpPr>
            <a:xfrm>
              <a:off x="6090602" y="3202413"/>
              <a:ext cx="2376000" cy="746524"/>
              <a:chOff x="6090602" y="1881613"/>
              <a:chExt cx="2376000" cy="746524"/>
            </a:xfrm>
          </p:grpSpPr>
          <p:sp>
            <p:nvSpPr>
              <p:cNvPr id="23" name="TextBox 41"/>
              <p:cNvSpPr txBox="1"/>
              <p:nvPr/>
            </p:nvSpPr>
            <p:spPr>
              <a:xfrm>
                <a:off x="6118581" y="1998087"/>
                <a:ext cx="2348021" cy="630050"/>
              </a:xfrm>
              <a:prstGeom prst="rect">
                <a:avLst/>
              </a:prstGeom>
              <a:noFill/>
            </p:spPr>
            <p:txBody>
              <a:bodyPr wrap="square" lIns="0" tIns="14400" rIns="121837" bIns="60917" rtlCol="0">
                <a:spAutoFit/>
              </a:bodyPr>
              <a:lstStyle/>
              <a:p>
                <a:pPr lvl="0">
                  <a:spcBef>
                    <a:spcPct val="50000"/>
                  </a:spcBef>
                  <a:buClr>
                    <a:srgbClr val="F0AB00"/>
                  </a:buClr>
                  <a:buSzPct val="80000"/>
                  <a:tabLst>
                    <a:tab pos="7199111" algn="r"/>
                  </a:tabLst>
                </a:pPr>
                <a:r>
                  <a:rPr lang="en-US" sz="1800" kern="0" dirty="0">
                    <a:solidFill>
                      <a:sysClr val="windowText" lastClr="000000"/>
                    </a:solidFill>
                    <a:latin typeface="Arial"/>
                    <a:ea typeface="+mj-ea"/>
                    <a:cs typeface="+mj-cs"/>
                  </a:rPr>
                  <a:t>SOAP/</a:t>
                </a:r>
                <a:r>
                  <a:rPr lang="en-US" sz="1800" kern="0" dirty="0" err="1">
                    <a:solidFill>
                      <a:sysClr val="windowText" lastClr="000000"/>
                    </a:solidFill>
                    <a:latin typeface="Arial"/>
                    <a:ea typeface="+mj-ea"/>
                    <a:cs typeface="+mj-cs"/>
                  </a:rPr>
                  <a:t>RESTful</a:t>
                </a:r>
                <a:r>
                  <a:rPr lang="en-US" sz="1800" kern="0" dirty="0">
                    <a:solidFill>
                      <a:sysClr val="windowText" lastClr="000000"/>
                    </a:solidFill>
                    <a:latin typeface="Arial"/>
                    <a:ea typeface="+mj-ea"/>
                    <a:cs typeface="+mj-cs"/>
                  </a:rPr>
                  <a:t> web services</a:t>
                </a:r>
              </a:p>
            </p:txBody>
          </p:sp>
          <p:cxnSp>
            <p:nvCxnSpPr>
              <p:cNvPr id="24" name="Straight Connector 23"/>
              <p:cNvCxnSpPr/>
              <p:nvPr/>
            </p:nvCxnSpPr>
            <p:spPr bwMode="gray">
              <a:xfrm>
                <a:off x="6090602" y="1881613"/>
                <a:ext cx="2376000" cy="0"/>
              </a:xfrm>
              <a:prstGeom prst="line">
                <a:avLst/>
              </a:prstGeom>
              <a:noFill/>
              <a:ln w="57150" cap="flat" cmpd="sng" algn="ctr">
                <a:solidFill>
                  <a:srgbClr val="000000"/>
                </a:solidFill>
                <a:prstDash val="solid"/>
              </a:ln>
              <a:effectLst/>
            </p:spPr>
          </p:cxnSp>
        </p:grpSp>
        <p:sp>
          <p:nvSpPr>
            <p:cNvPr id="21" name="Oval 20"/>
            <p:cNvSpPr/>
            <p:nvPr/>
          </p:nvSpPr>
          <p:spPr bwMode="auto">
            <a:xfrm>
              <a:off x="6766560" y="2072640"/>
              <a:ext cx="914400" cy="914400"/>
            </a:xfrm>
            <a:prstGeom prst="ellipse">
              <a:avLst/>
            </a:prstGeom>
            <a:noFill/>
            <a:ln w="28575" cmpd="sng">
              <a:solidFill>
                <a:srgbClr val="000000"/>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tabLst>
                  <a:tab pos="723900" algn="l"/>
                  <a:tab pos="1447800" algn="l"/>
                  <a:tab pos="2171700" algn="l"/>
                  <a:tab pos="2895600" algn="l"/>
                  <a:tab pos="3619500" algn="l"/>
                  <a:tab pos="4343400" algn="l"/>
                  <a:tab pos="5067300" algn="l"/>
                  <a:tab pos="5791200" algn="l"/>
                </a:tabLst>
              </a:pPr>
              <a:endParaRPr lang="de-DE" sz="1800" b="1" dirty="0">
                <a:ln w="38100" cmpd="sng">
                  <a:solidFill>
                    <a:schemeClr val="tx1"/>
                  </a:solidFill>
                </a:ln>
                <a:solidFill>
                  <a:schemeClr val="bg1"/>
                </a:solidFill>
                <a:latin typeface="+mn-lt"/>
              </a:endParaRPr>
            </a:p>
          </p:txBody>
        </p:sp>
        <p:sp>
          <p:nvSpPr>
            <p:cNvPr id="22" name="Textfeld 21"/>
            <p:cNvSpPr txBox="1"/>
            <p:nvPr/>
          </p:nvSpPr>
          <p:spPr>
            <a:xfrm>
              <a:off x="7040880" y="2092960"/>
              <a:ext cx="434674" cy="830997"/>
            </a:xfrm>
            <a:prstGeom prst="rect">
              <a:avLst/>
            </a:prstGeom>
          </p:spPr>
          <p:txBody>
            <a:bodyPr wrap="none" lIns="0" rtlCol="0" anchor="ctr" anchorCtr="0">
              <a:spAutoFit/>
            </a:bodyPr>
            <a:lstStyle/>
            <a:p>
              <a:r>
                <a:rPr lang="de-DE" sz="4800" b="1" dirty="0" smtClean="0"/>
                <a:t>3</a:t>
              </a:r>
            </a:p>
          </p:txBody>
        </p:sp>
      </p:grpSp>
    </p:spTree>
    <p:extLst>
      <p:ext uri="{BB962C8B-B14F-4D97-AF65-F5344CB8AC3E}">
        <p14:creationId xmlns:p14="http://schemas.microsoft.com/office/powerpoint/2010/main" val="419343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299"/>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299"/>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299"/>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261634" y="283969"/>
            <a:ext cx="7698791" cy="383182"/>
          </a:xfrm>
        </p:spPr>
        <p:txBody>
          <a:bodyPr/>
          <a:lstStyle/>
          <a:p>
            <a:r>
              <a:rPr lang="pl-PL" sz="2100" dirty="0" smtClean="0">
                <a:solidFill>
                  <a:schemeClr val="tx1"/>
                </a:solidFill>
                <a:latin typeface="+mj-lt"/>
              </a:rPr>
              <a:t>BUILT-IN RESTFUL WEB SERVICES</a:t>
            </a:r>
            <a:endParaRPr lang="en-US" sz="2100" dirty="0">
              <a:solidFill>
                <a:schemeClr val="tx1"/>
              </a:solidFill>
              <a:latin typeface="+mj-lt"/>
            </a:endParaRPr>
          </a:p>
        </p:txBody>
      </p:sp>
      <p:pic>
        <p:nvPicPr>
          <p:cNvPr id="3" name="Bild 2" descr="Fig22-2.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920105" y="1229360"/>
            <a:ext cx="5438509" cy="4901044"/>
          </a:xfrm>
          <a:prstGeom prst="rect">
            <a:avLst/>
          </a:prstGeom>
        </p:spPr>
      </p:pic>
    </p:spTree>
    <p:extLst>
      <p:ext uri="{BB962C8B-B14F-4D97-AF65-F5344CB8AC3E}">
        <p14:creationId xmlns:p14="http://schemas.microsoft.com/office/powerpoint/2010/main" val="15678927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261634" y="283969"/>
            <a:ext cx="7698791" cy="383182"/>
          </a:xfrm>
        </p:spPr>
        <p:txBody>
          <a:bodyPr/>
          <a:lstStyle/>
          <a:p>
            <a:r>
              <a:rPr lang="pl-PL" sz="2100" dirty="0" smtClean="0">
                <a:solidFill>
                  <a:schemeClr val="tx1"/>
                </a:solidFill>
                <a:latin typeface="+mj-lt"/>
              </a:rPr>
              <a:t>SPRING INTEGRATION &amp; JAVA MESSAGE SERVICE</a:t>
            </a:r>
            <a:endParaRPr lang="en-US" sz="2100" dirty="0">
              <a:solidFill>
                <a:schemeClr val="tx1"/>
              </a:solidFill>
              <a:latin typeface="+mj-lt"/>
            </a:endParaRPr>
          </a:p>
        </p:txBody>
      </p:sp>
      <p:pic>
        <p:nvPicPr>
          <p:cNvPr id="2" name="Bild 1" descr="Fig16-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40367" y="2179320"/>
            <a:ext cx="7004538" cy="3651626"/>
          </a:xfrm>
          <a:prstGeom prst="rect">
            <a:avLst/>
          </a:prstGeom>
        </p:spPr>
      </p:pic>
      <p:pic>
        <p:nvPicPr>
          <p:cNvPr id="3" name="Bild 2" descr="Fig16-2.png"/>
          <p:cNvPicPr>
            <a:picLocks noChangeAspect="1"/>
          </p:cNvPicPr>
          <p:nvPr/>
        </p:nvPicPr>
        <p:blipFill rotWithShape="1">
          <a:blip r:embed="rId4" cstate="email">
            <a:extLst>
              <a:ext uri="{28A0092B-C50C-407E-A947-70E740481C1C}">
                <a14:useLocalDpi xmlns:a14="http://schemas.microsoft.com/office/drawing/2010/main" val="0"/>
              </a:ext>
            </a:extLst>
          </a:blip>
          <a:srcRect l="63241" t="19059"/>
          <a:stretch/>
        </p:blipFill>
        <p:spPr>
          <a:xfrm>
            <a:off x="5670127" y="2875280"/>
            <a:ext cx="2574778" cy="2955666"/>
          </a:xfrm>
          <a:prstGeom prst="rect">
            <a:avLst/>
          </a:prstGeom>
        </p:spPr>
      </p:pic>
      <p:pic>
        <p:nvPicPr>
          <p:cNvPr id="4" name="Bild 3" descr="Fig16-3.png"/>
          <p:cNvPicPr>
            <a:picLocks noChangeAspect="1"/>
          </p:cNvPicPr>
          <p:nvPr/>
        </p:nvPicPr>
        <p:blipFill rotWithShape="1">
          <a:blip r:embed="rId5" cstate="email">
            <a:extLst>
              <a:ext uri="{28A0092B-C50C-407E-A947-70E740481C1C}">
                <a14:useLocalDpi xmlns:a14="http://schemas.microsoft.com/office/drawing/2010/main" val="0"/>
              </a:ext>
            </a:extLst>
          </a:blip>
          <a:srcRect t="15998" r="63303" b="68977"/>
          <a:stretch/>
        </p:blipFill>
        <p:spPr>
          <a:xfrm>
            <a:off x="1240367" y="2763520"/>
            <a:ext cx="2570480" cy="548640"/>
          </a:xfrm>
          <a:prstGeom prst="rect">
            <a:avLst/>
          </a:prstGeom>
        </p:spPr>
      </p:pic>
    </p:spTree>
    <p:extLst>
      <p:ext uri="{BB962C8B-B14F-4D97-AF65-F5344CB8AC3E}">
        <p14:creationId xmlns:p14="http://schemas.microsoft.com/office/powerpoint/2010/main" val="310612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fill="hold"/>
                                        <p:tgtEl>
                                          <p:spTgt spid="4"/>
                                        </p:tgtEl>
                                        <p:attrNameLst>
                                          <p:attrName>ppt_x</p:attrName>
                                        </p:attrNameLst>
                                      </p:cBhvr>
                                      <p:tavLst>
                                        <p:tav tm="0">
                                          <p:val>
                                            <p:strVal val="0-#ppt_w/2"/>
                                          </p:val>
                                        </p:tav>
                                        <p:tav tm="100000">
                                          <p:val>
                                            <p:strVal val="#ppt_x"/>
                                          </p:val>
                                        </p:tav>
                                      </p:tavLst>
                                    </p:anim>
                                    <p:anim calcmode="lin" valueType="num">
                                      <p:cBhvr additive="base">
                                        <p:cTn id="8" dur="3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3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41"/>
          <p:cNvSpPr txBox="1"/>
          <p:nvPr/>
        </p:nvSpPr>
        <p:spPr>
          <a:xfrm>
            <a:off x="2073349" y="3580314"/>
            <a:ext cx="2541591" cy="1614935"/>
          </a:xfrm>
          <a:prstGeom prst="rect">
            <a:avLst/>
          </a:prstGeom>
          <a:noFill/>
        </p:spPr>
        <p:txBody>
          <a:bodyPr wrap="square" lIns="0" tIns="14400" rIns="121837" bIns="60917" rtlCol="0">
            <a:spAutoFit/>
          </a:bodyPr>
          <a:lstStyle/>
          <a:p>
            <a:pPr>
              <a:spcBef>
                <a:spcPct val="50000"/>
              </a:spcBef>
              <a:buClr>
                <a:srgbClr val="F0AB00"/>
              </a:buClr>
              <a:buSzPct val="80000"/>
              <a:tabLst>
                <a:tab pos="7199111" algn="r"/>
              </a:tabLst>
            </a:pPr>
            <a:r>
              <a:rPr lang="en-US" sz="10000" b="1" cap="all" spc="-300" dirty="0" smtClean="0">
                <a:latin typeface="+mj-lt"/>
                <a:ea typeface="+mj-ea"/>
                <a:cs typeface="+mj-cs"/>
              </a:rPr>
              <a:t>05</a:t>
            </a:r>
            <a:endParaRPr lang="en-US" sz="10000" b="1" cap="all" spc="-300" dirty="0">
              <a:latin typeface="+mj-lt"/>
              <a:ea typeface="+mj-ea"/>
              <a:cs typeface="+mj-cs"/>
            </a:endParaRPr>
          </a:p>
        </p:txBody>
      </p:sp>
      <p:sp>
        <p:nvSpPr>
          <p:cNvPr id="18" name="TextBox 41"/>
          <p:cNvSpPr txBox="1"/>
          <p:nvPr/>
        </p:nvSpPr>
        <p:spPr>
          <a:xfrm>
            <a:off x="3720244" y="4566342"/>
            <a:ext cx="6279027" cy="814716"/>
          </a:xfrm>
          <a:prstGeom prst="rect">
            <a:avLst/>
          </a:prstGeom>
          <a:noFill/>
        </p:spPr>
        <p:txBody>
          <a:bodyPr wrap="square" lIns="0" tIns="14400" rIns="121837" bIns="60917" rtlCol="0">
            <a:spAutoFit/>
          </a:bodyPr>
          <a:lstStyle/>
          <a:p>
            <a:pPr>
              <a:lnSpc>
                <a:spcPct val="90000"/>
              </a:lnSpc>
              <a:spcBef>
                <a:spcPct val="50000"/>
              </a:spcBef>
              <a:buClr>
                <a:srgbClr val="F0AB00"/>
              </a:buClr>
              <a:buSzPct val="80000"/>
              <a:tabLst>
                <a:tab pos="7199111" algn="r"/>
              </a:tabLst>
            </a:pPr>
            <a:r>
              <a:rPr lang="pl-PL" sz="2500" b="1" cap="all" dirty="0" smtClean="0">
                <a:latin typeface="Arial"/>
                <a:cs typeface="Arial"/>
              </a:rPr>
              <a:t>OPERATIONS</a:t>
            </a:r>
            <a:endParaRPr lang="en-US" sz="2500" b="1" cap="all" dirty="0" smtClean="0">
              <a:latin typeface="Arial"/>
              <a:cs typeface="Arial"/>
            </a:endParaRPr>
          </a:p>
          <a:p>
            <a:pPr>
              <a:spcBef>
                <a:spcPct val="50000"/>
              </a:spcBef>
              <a:buClr>
                <a:srgbClr val="F0AB00"/>
              </a:buClr>
              <a:buSzPct val="80000"/>
              <a:tabLst>
                <a:tab pos="7199111" algn="r"/>
              </a:tabLst>
            </a:pPr>
            <a:endParaRPr lang="en-US" sz="1700" b="1" cap="all" dirty="0">
              <a:latin typeface="+mj-lt"/>
              <a:ea typeface="+mj-ea"/>
              <a:cs typeface="+mj-cs"/>
            </a:endParaRPr>
          </a:p>
        </p:txBody>
      </p:sp>
      <p:pic>
        <p:nvPicPr>
          <p:cNvPr id="15" name="Bild 14"/>
          <p:cNvPicPr>
            <a:picLocks noChangeAspect="1"/>
          </p:cNvPicPr>
          <p:nvPr/>
        </p:nvPicPr>
        <p:blipFill>
          <a:blip r:embed="rId3" cstate="email">
            <a:alphaModFix amt="21000"/>
            <a:extLst>
              <a:ext uri="{28A0092B-C50C-407E-A947-70E740481C1C}">
                <a14:useLocalDpi xmlns:a14="http://schemas.microsoft.com/office/drawing/2010/main" val="0"/>
              </a:ext>
            </a:extLst>
          </a:blip>
          <a:stretch>
            <a:fillRect/>
          </a:stretch>
        </p:blipFill>
        <p:spPr>
          <a:xfrm>
            <a:off x="1701774" y="102744"/>
            <a:ext cx="682527" cy="682527"/>
          </a:xfrm>
          <a:prstGeom prst="rect">
            <a:avLst/>
          </a:prstGeom>
        </p:spPr>
      </p:pic>
      <p:pic>
        <p:nvPicPr>
          <p:cNvPr id="16" name="Bild 15"/>
          <p:cNvPicPr>
            <a:picLocks noChangeAspect="1"/>
          </p:cNvPicPr>
          <p:nvPr/>
        </p:nvPicPr>
        <p:blipFill>
          <a:blip r:embed="rId4" cstate="email">
            <a:alphaModFix amt="21000"/>
            <a:extLst>
              <a:ext uri="{28A0092B-C50C-407E-A947-70E740481C1C}">
                <a14:useLocalDpi xmlns:a14="http://schemas.microsoft.com/office/drawing/2010/main" val="0"/>
              </a:ext>
            </a:extLst>
          </a:blip>
          <a:stretch>
            <a:fillRect/>
          </a:stretch>
        </p:blipFill>
        <p:spPr>
          <a:xfrm>
            <a:off x="3073570" y="115041"/>
            <a:ext cx="657932" cy="657932"/>
          </a:xfrm>
          <a:prstGeom prst="rect">
            <a:avLst/>
          </a:prstGeom>
        </p:spPr>
      </p:pic>
      <p:pic>
        <p:nvPicPr>
          <p:cNvPr id="17" name="Bild 16"/>
          <p:cNvPicPr>
            <a:picLocks noChangeAspect="1"/>
          </p:cNvPicPr>
          <p:nvPr/>
        </p:nvPicPr>
        <p:blipFill>
          <a:blip r:embed="rId5" cstate="email">
            <a:alphaModFix amt="21000"/>
            <a:extLst>
              <a:ext uri="{28A0092B-C50C-407E-A947-70E740481C1C}">
                <a14:useLocalDpi xmlns:a14="http://schemas.microsoft.com/office/drawing/2010/main" val="0"/>
              </a:ext>
            </a:extLst>
          </a:blip>
          <a:stretch>
            <a:fillRect/>
          </a:stretch>
        </p:blipFill>
        <p:spPr>
          <a:xfrm>
            <a:off x="4420771" y="135020"/>
            <a:ext cx="617975" cy="617975"/>
          </a:xfrm>
          <a:prstGeom prst="rect">
            <a:avLst/>
          </a:prstGeom>
        </p:spPr>
      </p:pic>
      <p:pic>
        <p:nvPicPr>
          <p:cNvPr id="20" name="Bild 19"/>
          <p:cNvPicPr>
            <a:picLocks noChangeAspect="1"/>
          </p:cNvPicPr>
          <p:nvPr/>
        </p:nvPicPr>
        <p:blipFill>
          <a:blip r:embed="rId6" cstate="email">
            <a:alphaModFix/>
            <a:extLst>
              <a:ext uri="{28A0092B-C50C-407E-A947-70E740481C1C}">
                <a14:useLocalDpi xmlns:a14="http://schemas.microsoft.com/office/drawing/2010/main" val="0"/>
              </a:ext>
            </a:extLst>
          </a:blip>
          <a:stretch>
            <a:fillRect/>
          </a:stretch>
        </p:blipFill>
        <p:spPr>
          <a:xfrm>
            <a:off x="5728015" y="126228"/>
            <a:ext cx="635559" cy="635559"/>
          </a:xfrm>
          <a:prstGeom prst="rect">
            <a:avLst/>
          </a:prstGeom>
        </p:spPr>
      </p:pic>
      <p:pic>
        <p:nvPicPr>
          <p:cNvPr id="21" name="Bild 20"/>
          <p:cNvPicPr>
            <a:picLocks noChangeAspect="1"/>
          </p:cNvPicPr>
          <p:nvPr/>
        </p:nvPicPr>
        <p:blipFill>
          <a:blip r:embed="rId7" cstate="email">
            <a:alphaModFix amt="21000"/>
            <a:extLst>
              <a:ext uri="{28A0092B-C50C-407E-A947-70E740481C1C}">
                <a14:useLocalDpi xmlns:a14="http://schemas.microsoft.com/office/drawing/2010/main" val="0"/>
              </a:ext>
            </a:extLst>
          </a:blip>
          <a:stretch>
            <a:fillRect/>
          </a:stretch>
        </p:blipFill>
        <p:spPr>
          <a:xfrm>
            <a:off x="7052843" y="152988"/>
            <a:ext cx="598321" cy="598321"/>
          </a:xfrm>
          <a:prstGeom prst="rect">
            <a:avLst/>
          </a:prstGeom>
        </p:spPr>
      </p:pic>
      <p:pic>
        <p:nvPicPr>
          <p:cNvPr id="26" name="Bild 25"/>
          <p:cNvPicPr>
            <a:picLocks noChangeAspect="1"/>
          </p:cNvPicPr>
          <p:nvPr/>
        </p:nvPicPr>
        <p:blipFill>
          <a:blip r:embed="rId8" cstate="email">
            <a:alphaModFix amt="21000"/>
            <a:extLst>
              <a:ext uri="{28A0092B-C50C-407E-A947-70E740481C1C}">
                <a14:useLocalDpi xmlns:a14="http://schemas.microsoft.com/office/drawing/2010/main" val="0"/>
              </a:ext>
            </a:extLst>
          </a:blip>
          <a:stretch>
            <a:fillRect/>
          </a:stretch>
        </p:blipFill>
        <p:spPr>
          <a:xfrm>
            <a:off x="332393" y="103951"/>
            <a:ext cx="680112" cy="680112"/>
          </a:xfrm>
          <a:prstGeom prst="rect">
            <a:avLst/>
          </a:prstGeom>
        </p:spPr>
      </p:pic>
      <p:pic>
        <p:nvPicPr>
          <p:cNvPr id="2" name="Bild 1"/>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3725210" y="2465291"/>
            <a:ext cx="1955336" cy="1955336"/>
          </a:xfrm>
          <a:prstGeom prst="rect">
            <a:avLst/>
          </a:prstGeom>
        </p:spPr>
      </p:pic>
    </p:spTree>
    <p:extLst>
      <p:ext uri="{BB962C8B-B14F-4D97-AF65-F5344CB8AC3E}">
        <p14:creationId xmlns:p14="http://schemas.microsoft.com/office/powerpoint/2010/main" val="19078668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261634" y="283969"/>
            <a:ext cx="7698791" cy="383182"/>
          </a:xfrm>
        </p:spPr>
        <p:txBody>
          <a:bodyPr/>
          <a:lstStyle/>
          <a:p>
            <a:r>
              <a:rPr lang="pl-PL" sz="2100" dirty="0" smtClean="0">
                <a:solidFill>
                  <a:schemeClr val="tx1"/>
                </a:solidFill>
                <a:latin typeface="+mj-lt"/>
              </a:rPr>
              <a:t>MINIMAL SYSTEM INFRASTRUCTURE</a:t>
            </a:r>
            <a:endParaRPr lang="en-US" sz="2100" dirty="0">
              <a:solidFill>
                <a:schemeClr val="tx1"/>
              </a:solidFill>
              <a:latin typeface="+mj-lt"/>
            </a:endParaRPr>
          </a:p>
        </p:txBody>
      </p:sp>
      <p:pic>
        <p:nvPicPr>
          <p:cNvPr id="4" name="Bild 3" descr="Fig8-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55620" y="4623526"/>
            <a:ext cx="3273661" cy="1697793"/>
          </a:xfrm>
          <a:prstGeom prst="rect">
            <a:avLst/>
          </a:prstGeom>
        </p:spPr>
      </p:pic>
      <p:pic>
        <p:nvPicPr>
          <p:cNvPr id="5" name="Bild 4" descr="Fig8-3.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819400" y="3479981"/>
            <a:ext cx="5325034" cy="2185489"/>
          </a:xfrm>
          <a:prstGeom prst="rect">
            <a:avLst/>
          </a:prstGeom>
        </p:spPr>
      </p:pic>
      <p:pic>
        <p:nvPicPr>
          <p:cNvPr id="7" name="Bild 6" descr="Fig8-4.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394460" y="4773386"/>
            <a:ext cx="1609398" cy="484648"/>
          </a:xfrm>
          <a:prstGeom prst="rect">
            <a:avLst/>
          </a:prstGeom>
        </p:spPr>
      </p:pic>
      <p:pic>
        <p:nvPicPr>
          <p:cNvPr id="8" name="Bild 7" descr="Fig8-5.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449320" y="3045189"/>
            <a:ext cx="2481155" cy="1146086"/>
          </a:xfrm>
          <a:prstGeom prst="rect">
            <a:avLst/>
          </a:prstGeom>
        </p:spPr>
      </p:pic>
      <p:pic>
        <p:nvPicPr>
          <p:cNvPr id="9" name="Bild 8" descr="Fig8-6.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394460" y="3770569"/>
            <a:ext cx="2837783" cy="758977"/>
          </a:xfrm>
          <a:prstGeom prst="rect">
            <a:avLst/>
          </a:prstGeom>
        </p:spPr>
      </p:pic>
      <p:pic>
        <p:nvPicPr>
          <p:cNvPr id="10" name="Bild 9" descr="Fig8-7.pn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394460" y="3318432"/>
            <a:ext cx="2837783" cy="161549"/>
          </a:xfrm>
          <a:prstGeom prst="rect">
            <a:avLst/>
          </a:prstGeom>
        </p:spPr>
      </p:pic>
      <p:pic>
        <p:nvPicPr>
          <p:cNvPr id="11" name="Bild 10" descr="Fig8-8.png"/>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4450080" y="1361551"/>
            <a:ext cx="3124304" cy="1956881"/>
          </a:xfrm>
          <a:prstGeom prst="rect">
            <a:avLst/>
          </a:prstGeom>
        </p:spPr>
      </p:pic>
      <p:pic>
        <p:nvPicPr>
          <p:cNvPr id="12" name="Bild 11" descr="Fig8-2.png"/>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1400508" y="5614670"/>
            <a:ext cx="2837783" cy="481600"/>
          </a:xfrm>
          <a:prstGeom prst="rect">
            <a:avLst/>
          </a:prstGeom>
        </p:spPr>
      </p:pic>
    </p:spTree>
    <p:extLst>
      <p:ext uri="{BB962C8B-B14F-4D97-AF65-F5344CB8AC3E}">
        <p14:creationId xmlns:p14="http://schemas.microsoft.com/office/powerpoint/2010/main" val="1567892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 presetClass="entr" presetSubtype="8" fill="hold" nodeType="afterEffect">
                                  <p:stCondLst>
                                    <p:cond delay="3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300" fill="hold"/>
                                        <p:tgtEl>
                                          <p:spTgt spid="7"/>
                                        </p:tgtEl>
                                        <p:attrNameLst>
                                          <p:attrName>ppt_x</p:attrName>
                                        </p:attrNameLst>
                                      </p:cBhvr>
                                      <p:tavLst>
                                        <p:tav tm="0">
                                          <p:val>
                                            <p:strVal val="0-#ppt_w/2"/>
                                          </p:val>
                                        </p:tav>
                                        <p:tav tm="100000">
                                          <p:val>
                                            <p:strVal val="#ppt_x"/>
                                          </p:val>
                                        </p:tav>
                                      </p:tavLst>
                                    </p:anim>
                                    <p:anim calcmode="lin" valueType="num">
                                      <p:cBhvr additive="base">
                                        <p:cTn id="12" dur="3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300"/>
                                        <p:tgtEl>
                                          <p:spTgt spid="8"/>
                                        </p:tgtEl>
                                      </p:cBhvr>
                                    </p:animEffect>
                                  </p:childTnLst>
                                </p:cTn>
                              </p:par>
                            </p:childTnLst>
                          </p:cTn>
                        </p:par>
                        <p:par>
                          <p:cTn id="18" fill="hold">
                            <p:stCondLst>
                              <p:cond delay="300"/>
                            </p:stCondLst>
                            <p:childTnLst>
                              <p:par>
                                <p:cTn id="19" presetID="2" presetClass="entr" presetSubtype="8" fill="hold" nodeType="afterEffect">
                                  <p:stCondLst>
                                    <p:cond delay="30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300" fill="hold"/>
                                        <p:tgtEl>
                                          <p:spTgt spid="9"/>
                                        </p:tgtEl>
                                        <p:attrNameLst>
                                          <p:attrName>ppt_x</p:attrName>
                                        </p:attrNameLst>
                                      </p:cBhvr>
                                      <p:tavLst>
                                        <p:tav tm="0">
                                          <p:val>
                                            <p:strVal val="0-#ppt_w/2"/>
                                          </p:val>
                                        </p:tav>
                                        <p:tav tm="100000">
                                          <p:val>
                                            <p:strVal val="#ppt_x"/>
                                          </p:val>
                                        </p:tav>
                                      </p:tavLst>
                                    </p:anim>
                                    <p:anim calcmode="lin" valueType="num">
                                      <p:cBhvr additive="base">
                                        <p:cTn id="22" dur="300" fill="hold"/>
                                        <p:tgtEl>
                                          <p:spTgt spid="9"/>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30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300" fill="hold"/>
                                        <p:tgtEl>
                                          <p:spTgt spid="10"/>
                                        </p:tgtEl>
                                        <p:attrNameLst>
                                          <p:attrName>ppt_x</p:attrName>
                                        </p:attrNameLst>
                                      </p:cBhvr>
                                      <p:tavLst>
                                        <p:tav tm="0">
                                          <p:val>
                                            <p:strVal val="0-#ppt_w/2"/>
                                          </p:val>
                                        </p:tav>
                                        <p:tav tm="100000">
                                          <p:val>
                                            <p:strVal val="#ppt_x"/>
                                          </p:val>
                                        </p:tav>
                                      </p:tavLst>
                                    </p:anim>
                                    <p:anim calcmode="lin" valueType="num">
                                      <p:cBhvr additive="base">
                                        <p:cTn id="26" dur="3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3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4" descr="Fig17-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965965" y="467363"/>
            <a:ext cx="5122919" cy="6371995"/>
          </a:xfrm>
          <a:prstGeom prst="rect">
            <a:avLst/>
          </a:prstGeom>
        </p:spPr>
      </p:pic>
      <p:pic>
        <p:nvPicPr>
          <p:cNvPr id="7" name="Bild 6" descr="Fig17-1a.png"/>
          <p:cNvPicPr>
            <a:picLocks noChangeAspect="1"/>
          </p:cNvPicPr>
          <p:nvPr/>
        </p:nvPicPr>
        <p:blipFill rotWithShape="1">
          <a:blip r:embed="rId4" cstate="email">
            <a:extLst>
              <a:ext uri="{28A0092B-C50C-407E-A947-70E740481C1C}">
                <a14:useLocalDpi xmlns:a14="http://schemas.microsoft.com/office/drawing/2010/main" val="0"/>
              </a:ext>
            </a:extLst>
          </a:blip>
          <a:srcRect t="79724" r="50717" b="10869"/>
          <a:stretch/>
        </p:blipFill>
        <p:spPr>
          <a:xfrm>
            <a:off x="1615441" y="5547359"/>
            <a:ext cx="3007360" cy="714023"/>
          </a:xfrm>
          <a:prstGeom prst="rect">
            <a:avLst/>
          </a:prstGeom>
        </p:spPr>
      </p:pic>
      <p:pic>
        <p:nvPicPr>
          <p:cNvPr id="8" name="Bild 7" descr="Fig17-2.png"/>
          <p:cNvPicPr>
            <a:picLocks noChangeAspect="1"/>
          </p:cNvPicPr>
          <p:nvPr/>
        </p:nvPicPr>
        <p:blipFill rotWithShape="1">
          <a:blip r:embed="rId5" cstate="email">
            <a:extLst>
              <a:ext uri="{28A0092B-C50C-407E-A947-70E740481C1C}">
                <a14:useLocalDpi xmlns:a14="http://schemas.microsoft.com/office/drawing/2010/main" val="0"/>
              </a:ext>
            </a:extLst>
          </a:blip>
          <a:srcRect l="18815" t="47223" r="20753" b="20090"/>
          <a:stretch/>
        </p:blipFill>
        <p:spPr>
          <a:xfrm>
            <a:off x="2987040" y="3464560"/>
            <a:ext cx="3312160" cy="2082800"/>
          </a:xfrm>
          <a:prstGeom prst="rect">
            <a:avLst/>
          </a:prstGeom>
        </p:spPr>
      </p:pic>
      <p:pic>
        <p:nvPicPr>
          <p:cNvPr id="9" name="Bild 8" descr="Fig17-3.png"/>
          <p:cNvPicPr>
            <a:picLocks noChangeAspect="1"/>
          </p:cNvPicPr>
          <p:nvPr/>
        </p:nvPicPr>
        <p:blipFill rotWithShape="1">
          <a:blip r:embed="rId6" cstate="email">
            <a:extLst>
              <a:ext uri="{28A0092B-C50C-407E-A947-70E740481C1C}">
                <a14:useLocalDpi xmlns:a14="http://schemas.microsoft.com/office/drawing/2010/main" val="0"/>
              </a:ext>
            </a:extLst>
          </a:blip>
          <a:srcRect t="61068" r="71937" b="29365"/>
          <a:stretch/>
        </p:blipFill>
        <p:spPr>
          <a:xfrm>
            <a:off x="1615441" y="4358639"/>
            <a:ext cx="1712438" cy="726125"/>
          </a:xfrm>
          <a:prstGeom prst="rect">
            <a:avLst/>
          </a:prstGeom>
        </p:spPr>
      </p:pic>
      <p:pic>
        <p:nvPicPr>
          <p:cNvPr id="10" name="Bild 9" descr="Fig17-4.png"/>
          <p:cNvPicPr>
            <a:picLocks noChangeAspect="1"/>
          </p:cNvPicPr>
          <p:nvPr/>
        </p:nvPicPr>
        <p:blipFill rotWithShape="1">
          <a:blip r:embed="rId7" cstate="email">
            <a:extLst>
              <a:ext uri="{28A0092B-C50C-407E-A947-70E740481C1C}">
                <a14:useLocalDpi xmlns:a14="http://schemas.microsoft.com/office/drawing/2010/main" val="0"/>
              </a:ext>
            </a:extLst>
          </a:blip>
          <a:srcRect l="33814" t="32846" r="29497" b="38931"/>
          <a:stretch/>
        </p:blipFill>
        <p:spPr>
          <a:xfrm>
            <a:off x="3688080" y="2540000"/>
            <a:ext cx="1879600" cy="1798320"/>
          </a:xfrm>
          <a:prstGeom prst="rect">
            <a:avLst/>
          </a:prstGeom>
        </p:spPr>
      </p:pic>
      <p:pic>
        <p:nvPicPr>
          <p:cNvPr id="11" name="Bild 10" descr="Fig17-6.png"/>
          <p:cNvPicPr>
            <a:picLocks noChangeAspect="1"/>
          </p:cNvPicPr>
          <p:nvPr/>
        </p:nvPicPr>
        <p:blipFill rotWithShape="1">
          <a:blip r:embed="rId8" cstate="email">
            <a:extLst>
              <a:ext uri="{28A0092B-C50C-407E-A947-70E740481C1C}">
                <a14:useLocalDpi xmlns:a14="http://schemas.microsoft.com/office/drawing/2010/main" val="0"/>
              </a:ext>
            </a:extLst>
          </a:blip>
          <a:srcRect l="29650" t="22961" r="23943" b="57906"/>
          <a:stretch/>
        </p:blipFill>
        <p:spPr>
          <a:xfrm>
            <a:off x="3434080" y="1930400"/>
            <a:ext cx="2377440" cy="1219200"/>
          </a:xfrm>
          <a:prstGeom prst="rect">
            <a:avLst/>
          </a:prstGeom>
        </p:spPr>
      </p:pic>
      <p:pic>
        <p:nvPicPr>
          <p:cNvPr id="12" name="Bild 11" descr="Fig17-5.png"/>
          <p:cNvPicPr>
            <a:picLocks noChangeAspect="1"/>
          </p:cNvPicPr>
          <p:nvPr/>
        </p:nvPicPr>
        <p:blipFill rotWithShape="1">
          <a:blip r:embed="rId9" cstate="email">
            <a:extLst>
              <a:ext uri="{28A0092B-C50C-407E-A947-70E740481C1C}">
                <a14:useLocalDpi xmlns:a14="http://schemas.microsoft.com/office/drawing/2010/main" val="0"/>
              </a:ext>
            </a:extLst>
          </a:blip>
          <a:srcRect t="45443" r="50717" b="47063"/>
          <a:stretch/>
        </p:blipFill>
        <p:spPr>
          <a:xfrm>
            <a:off x="1615441" y="3312160"/>
            <a:ext cx="3007360" cy="568798"/>
          </a:xfrm>
          <a:prstGeom prst="rect">
            <a:avLst/>
          </a:prstGeom>
        </p:spPr>
      </p:pic>
      <p:pic>
        <p:nvPicPr>
          <p:cNvPr id="13" name="Bild 12" descr="Fig17-7.png"/>
          <p:cNvPicPr>
            <a:picLocks noChangeAspect="1"/>
          </p:cNvPicPr>
          <p:nvPr/>
        </p:nvPicPr>
        <p:blipFill rotWithShape="1">
          <a:blip r:embed="rId10" cstate="email">
            <a:extLst>
              <a:ext uri="{28A0092B-C50C-407E-A947-70E740481C1C}">
                <a14:useLocalDpi xmlns:a14="http://schemas.microsoft.com/office/drawing/2010/main" val="0"/>
              </a:ext>
            </a:extLst>
          </a:blip>
          <a:srcRect t="24874" r="47741" b="60138"/>
          <a:stretch/>
        </p:blipFill>
        <p:spPr>
          <a:xfrm>
            <a:off x="1615441" y="2021839"/>
            <a:ext cx="3188891" cy="1137595"/>
          </a:xfrm>
          <a:prstGeom prst="rect">
            <a:avLst/>
          </a:prstGeom>
        </p:spPr>
      </p:pic>
      <p:pic>
        <p:nvPicPr>
          <p:cNvPr id="14" name="Bild 13" descr="Fig17-8.png"/>
          <p:cNvPicPr>
            <a:picLocks noChangeAspect="1"/>
          </p:cNvPicPr>
          <p:nvPr/>
        </p:nvPicPr>
        <p:blipFill rotWithShape="1">
          <a:blip r:embed="rId11" cstate="email">
            <a:extLst>
              <a:ext uri="{28A0092B-C50C-407E-A947-70E740481C1C}">
                <a14:useLocalDpi xmlns:a14="http://schemas.microsoft.com/office/drawing/2010/main" val="0"/>
              </a:ext>
            </a:extLst>
          </a:blip>
          <a:srcRect l="45119" b="70183"/>
          <a:stretch/>
        </p:blipFill>
        <p:spPr>
          <a:xfrm>
            <a:off x="4226560" y="467363"/>
            <a:ext cx="2811524" cy="1899917"/>
          </a:xfrm>
          <a:prstGeom prst="rect">
            <a:avLst/>
          </a:prstGeom>
        </p:spPr>
      </p:pic>
      <p:sp>
        <p:nvSpPr>
          <p:cNvPr id="6" name="Text Placeholder 5"/>
          <p:cNvSpPr>
            <a:spLocks noGrp="1"/>
          </p:cNvSpPr>
          <p:nvPr>
            <p:ph type="body" idx="10"/>
          </p:nvPr>
        </p:nvSpPr>
        <p:spPr>
          <a:xfrm>
            <a:off x="261634" y="283969"/>
            <a:ext cx="7698791" cy="383182"/>
          </a:xfrm>
        </p:spPr>
        <p:txBody>
          <a:bodyPr/>
          <a:lstStyle/>
          <a:p>
            <a:r>
              <a:rPr lang="pl-PL" sz="2100" dirty="0" smtClean="0">
                <a:solidFill>
                  <a:schemeClr val="tx1"/>
                </a:solidFill>
                <a:latin typeface="+mj-lt"/>
              </a:rPr>
              <a:t>TYPICAL SYSTEM INFRASTRUCTURE</a:t>
            </a:r>
            <a:endParaRPr lang="en-US" sz="2100" dirty="0">
              <a:solidFill>
                <a:schemeClr val="tx1"/>
              </a:solidFill>
              <a:latin typeface="+mj-lt"/>
            </a:endParaRPr>
          </a:p>
        </p:txBody>
      </p:sp>
    </p:spTree>
    <p:extLst>
      <p:ext uri="{BB962C8B-B14F-4D97-AF65-F5344CB8AC3E}">
        <p14:creationId xmlns:p14="http://schemas.microsoft.com/office/powerpoint/2010/main" val="257323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300"/>
                                        <p:tgtEl>
                                          <p:spTgt spid="8"/>
                                        </p:tgtEl>
                                      </p:cBhvr>
                                    </p:animEffect>
                                  </p:childTnLst>
                                </p:cTn>
                              </p:par>
                            </p:childTnLst>
                          </p:cTn>
                        </p:par>
                        <p:par>
                          <p:cTn id="8" fill="hold">
                            <p:stCondLst>
                              <p:cond delay="300"/>
                            </p:stCondLst>
                            <p:childTnLst>
                              <p:par>
                                <p:cTn id="9" presetID="2" presetClass="entr" presetSubtype="8" fill="hold" nodeType="afterEffect">
                                  <p:stCondLst>
                                    <p:cond delay="3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300" fill="hold"/>
                                        <p:tgtEl>
                                          <p:spTgt spid="9"/>
                                        </p:tgtEl>
                                        <p:attrNameLst>
                                          <p:attrName>ppt_x</p:attrName>
                                        </p:attrNameLst>
                                      </p:cBhvr>
                                      <p:tavLst>
                                        <p:tav tm="0">
                                          <p:val>
                                            <p:strVal val="0-#ppt_w/2"/>
                                          </p:val>
                                        </p:tav>
                                        <p:tav tm="100000">
                                          <p:val>
                                            <p:strVal val="#ppt_x"/>
                                          </p:val>
                                        </p:tav>
                                      </p:tavLst>
                                    </p:anim>
                                    <p:anim calcmode="lin" valueType="num">
                                      <p:cBhvr additive="base">
                                        <p:cTn id="12" dur="3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300"/>
                                        <p:tgtEl>
                                          <p:spTgt spid="10"/>
                                        </p:tgtEl>
                                      </p:cBhvr>
                                    </p:animEffect>
                                  </p:childTnLst>
                                </p:cTn>
                              </p:par>
                            </p:childTnLst>
                          </p:cTn>
                        </p:par>
                        <p:par>
                          <p:cTn id="18" fill="hold">
                            <p:stCondLst>
                              <p:cond delay="300"/>
                            </p:stCondLst>
                            <p:childTnLst>
                              <p:par>
                                <p:cTn id="19" presetID="2" presetClass="entr" presetSubtype="8" fill="hold" nodeType="afterEffect">
                                  <p:stCondLst>
                                    <p:cond delay="30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300" fill="hold"/>
                                        <p:tgtEl>
                                          <p:spTgt spid="12"/>
                                        </p:tgtEl>
                                        <p:attrNameLst>
                                          <p:attrName>ppt_x</p:attrName>
                                        </p:attrNameLst>
                                      </p:cBhvr>
                                      <p:tavLst>
                                        <p:tav tm="0">
                                          <p:val>
                                            <p:strVal val="0-#ppt_w/2"/>
                                          </p:val>
                                        </p:tav>
                                        <p:tav tm="100000">
                                          <p:val>
                                            <p:strVal val="#ppt_x"/>
                                          </p:val>
                                        </p:tav>
                                      </p:tavLst>
                                    </p:anim>
                                    <p:anim calcmode="lin" valueType="num">
                                      <p:cBhvr additive="base">
                                        <p:cTn id="22" dur="3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3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30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300" fill="hold"/>
                                        <p:tgtEl>
                                          <p:spTgt spid="13"/>
                                        </p:tgtEl>
                                        <p:attrNameLst>
                                          <p:attrName>ppt_x</p:attrName>
                                        </p:attrNameLst>
                                      </p:cBhvr>
                                      <p:tavLst>
                                        <p:tav tm="0">
                                          <p:val>
                                            <p:strVal val="0-#ppt_w/2"/>
                                          </p:val>
                                        </p:tav>
                                        <p:tav tm="100000">
                                          <p:val>
                                            <p:strVal val="#ppt_x"/>
                                          </p:val>
                                        </p:tav>
                                      </p:tavLst>
                                    </p:anim>
                                    <p:anim calcmode="lin" valueType="num">
                                      <p:cBhvr additive="base">
                                        <p:cTn id="33" dur="3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3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261634" y="283969"/>
            <a:ext cx="7698791" cy="383182"/>
          </a:xfrm>
        </p:spPr>
        <p:txBody>
          <a:bodyPr/>
          <a:lstStyle/>
          <a:p>
            <a:r>
              <a:rPr lang="pl-PL" sz="2100" dirty="0" smtClean="0">
                <a:solidFill>
                  <a:schemeClr val="tx1"/>
                </a:solidFill>
                <a:latin typeface="+mj-lt"/>
              </a:rPr>
              <a:t>PERSISTENT CACHE</a:t>
            </a:r>
            <a:endParaRPr lang="en-US" sz="2100" dirty="0">
              <a:solidFill>
                <a:schemeClr val="tx1"/>
              </a:solidFill>
              <a:latin typeface="+mj-lt"/>
            </a:endParaRPr>
          </a:p>
        </p:txBody>
      </p:sp>
      <p:grpSp>
        <p:nvGrpSpPr>
          <p:cNvPr id="27" name="Gruppierung 26"/>
          <p:cNvGrpSpPr/>
          <p:nvPr/>
        </p:nvGrpSpPr>
        <p:grpSpPr>
          <a:xfrm>
            <a:off x="6392901" y="2008247"/>
            <a:ext cx="2380915" cy="1394078"/>
            <a:chOff x="6118581" y="1368167"/>
            <a:chExt cx="2380915" cy="1394078"/>
          </a:xfrm>
        </p:grpSpPr>
        <p:sp>
          <p:nvSpPr>
            <p:cNvPr id="10" name="TextBox 41"/>
            <p:cNvSpPr txBox="1"/>
            <p:nvPr/>
          </p:nvSpPr>
          <p:spPr>
            <a:xfrm>
              <a:off x="6118581" y="1993695"/>
              <a:ext cx="2380915" cy="768550"/>
            </a:xfrm>
            <a:prstGeom prst="rect">
              <a:avLst/>
            </a:prstGeom>
            <a:noFill/>
          </p:spPr>
          <p:txBody>
            <a:bodyPr wrap="square" lIns="0" tIns="14400" rIns="121837" bIns="60917" rtlCol="0">
              <a:spAutoFit/>
            </a:bodyPr>
            <a:lstStyle/>
            <a:p>
              <a:pPr lvl="0">
                <a:spcBef>
                  <a:spcPct val="50000"/>
                </a:spcBef>
                <a:buClr>
                  <a:srgbClr val="F0AB00"/>
                </a:buClr>
                <a:buSzPct val="80000"/>
                <a:tabLst>
                  <a:tab pos="7199111" algn="r"/>
                </a:tabLst>
              </a:pPr>
              <a:r>
                <a:rPr lang="en-US" sz="1800" kern="0" dirty="0" smtClean="0">
                  <a:solidFill>
                    <a:sysClr val="windowText" lastClr="000000"/>
                  </a:solidFill>
                  <a:latin typeface="Arial"/>
                  <a:ea typeface="+mj-ea"/>
                  <a:cs typeface="+mj-cs"/>
                </a:rPr>
                <a:t>LRU</a:t>
              </a:r>
            </a:p>
            <a:p>
              <a:pPr lvl="0">
                <a:spcBef>
                  <a:spcPct val="50000"/>
                </a:spcBef>
                <a:buClr>
                  <a:srgbClr val="F0AB00"/>
                </a:buClr>
                <a:buSzPct val="80000"/>
                <a:tabLst>
                  <a:tab pos="7199111" algn="r"/>
                </a:tabLst>
              </a:pPr>
              <a:r>
                <a:rPr lang="en-US" sz="1800" kern="0" dirty="0" smtClean="0">
                  <a:solidFill>
                    <a:sysClr val="windowText" lastClr="000000"/>
                  </a:solidFill>
                  <a:latin typeface="Arial"/>
                  <a:ea typeface="+mj-ea"/>
                  <a:cs typeface="+mj-cs"/>
                </a:rPr>
                <a:t>20 000</a:t>
              </a:r>
              <a:endParaRPr lang="en-US" sz="1800" kern="0" dirty="0">
                <a:solidFill>
                  <a:sysClr val="windowText" lastClr="000000"/>
                </a:solidFill>
                <a:latin typeface="Arial"/>
                <a:ea typeface="+mj-ea"/>
                <a:cs typeface="+mj-cs"/>
              </a:endParaRPr>
            </a:p>
          </p:txBody>
        </p:sp>
        <p:sp>
          <p:nvSpPr>
            <p:cNvPr id="13" name="TextBox 41"/>
            <p:cNvSpPr txBox="1"/>
            <p:nvPr/>
          </p:nvSpPr>
          <p:spPr>
            <a:xfrm>
              <a:off x="6118581" y="1368167"/>
              <a:ext cx="2348021" cy="514634"/>
            </a:xfrm>
            <a:prstGeom prst="rect">
              <a:avLst/>
            </a:prstGeom>
            <a:noFill/>
          </p:spPr>
          <p:txBody>
            <a:bodyPr wrap="square" lIns="0" tIns="14400" rIns="121837" bIns="60917" rtlCol="0">
              <a:spAutoFit/>
            </a:bodyPr>
            <a:lstStyle/>
            <a:p>
              <a:pPr lvl="0">
                <a:lnSpc>
                  <a:spcPct val="50000"/>
                </a:lnSpc>
                <a:spcBef>
                  <a:spcPct val="50000"/>
                </a:spcBef>
                <a:buClr>
                  <a:srgbClr val="F0AB00"/>
                </a:buClr>
                <a:buSzPct val="80000"/>
                <a:tabLst>
                  <a:tab pos="7199111" algn="r"/>
                </a:tabLst>
              </a:pPr>
              <a:r>
                <a:rPr lang="en-US" sz="1800" b="1" kern="0" dirty="0" smtClean="0">
                  <a:solidFill>
                    <a:sysClr val="windowText" lastClr="000000"/>
                  </a:solidFill>
                  <a:latin typeface="Arial"/>
                  <a:ea typeface="+mj-ea"/>
                  <a:cs typeface="+mj-cs"/>
                </a:rPr>
                <a:t>QUERIES /</a:t>
              </a:r>
            </a:p>
            <a:p>
              <a:pPr lvl="0">
                <a:lnSpc>
                  <a:spcPct val="50000"/>
                </a:lnSpc>
                <a:spcBef>
                  <a:spcPct val="50000"/>
                </a:spcBef>
                <a:buClr>
                  <a:srgbClr val="F0AB00"/>
                </a:buClr>
                <a:buSzPct val="80000"/>
                <a:tabLst>
                  <a:tab pos="7199111" algn="r"/>
                </a:tabLst>
              </a:pPr>
              <a:r>
                <a:rPr lang="en-US" sz="1800" b="1" kern="0" dirty="0" smtClean="0">
                  <a:solidFill>
                    <a:sysClr val="windowText" lastClr="000000"/>
                  </a:solidFill>
                  <a:latin typeface="Arial"/>
                  <a:ea typeface="+mj-ea"/>
                  <a:cs typeface="+mj-cs"/>
                </a:rPr>
                <a:t>RESULTS</a:t>
              </a:r>
              <a:endParaRPr lang="en-US" sz="1800" b="1" kern="0" dirty="0">
                <a:solidFill>
                  <a:sysClr val="windowText" lastClr="000000"/>
                </a:solidFill>
                <a:latin typeface="Arial"/>
                <a:ea typeface="+mj-ea"/>
                <a:cs typeface="+mj-cs"/>
              </a:endParaRPr>
            </a:p>
          </p:txBody>
        </p:sp>
        <p:cxnSp>
          <p:nvCxnSpPr>
            <p:cNvPr id="14" name="Straight Connector 23"/>
            <p:cNvCxnSpPr/>
            <p:nvPr/>
          </p:nvCxnSpPr>
          <p:spPr bwMode="gray">
            <a:xfrm>
              <a:off x="6118582" y="1875521"/>
              <a:ext cx="1799998" cy="0"/>
            </a:xfrm>
            <a:prstGeom prst="line">
              <a:avLst/>
            </a:prstGeom>
            <a:noFill/>
            <a:ln w="57150" cap="flat" cmpd="sng" algn="ctr">
              <a:solidFill>
                <a:srgbClr val="000000"/>
              </a:solidFill>
              <a:prstDash val="solid"/>
            </a:ln>
            <a:effectLst/>
          </p:spPr>
        </p:cxnSp>
      </p:grpSp>
      <p:grpSp>
        <p:nvGrpSpPr>
          <p:cNvPr id="26" name="Gruppierung 25"/>
          <p:cNvGrpSpPr/>
          <p:nvPr/>
        </p:nvGrpSpPr>
        <p:grpSpPr>
          <a:xfrm>
            <a:off x="4384408" y="2000967"/>
            <a:ext cx="2391074" cy="1394078"/>
            <a:chOff x="3950858" y="1360887"/>
            <a:chExt cx="2391074" cy="1394078"/>
          </a:xfrm>
        </p:grpSpPr>
        <p:cxnSp>
          <p:nvCxnSpPr>
            <p:cNvPr id="11" name="Straight Connector 23"/>
            <p:cNvCxnSpPr/>
            <p:nvPr/>
          </p:nvCxnSpPr>
          <p:spPr bwMode="gray">
            <a:xfrm>
              <a:off x="3950858" y="1875521"/>
              <a:ext cx="1799998" cy="0"/>
            </a:xfrm>
            <a:prstGeom prst="line">
              <a:avLst/>
            </a:prstGeom>
            <a:noFill/>
            <a:ln w="57150" cap="flat" cmpd="sng" algn="ctr">
              <a:solidFill>
                <a:srgbClr val="000000"/>
              </a:solidFill>
              <a:prstDash val="solid"/>
            </a:ln>
            <a:effectLst/>
          </p:spPr>
        </p:cxnSp>
        <p:sp>
          <p:nvSpPr>
            <p:cNvPr id="17" name="TextBox 41"/>
            <p:cNvSpPr txBox="1"/>
            <p:nvPr/>
          </p:nvSpPr>
          <p:spPr>
            <a:xfrm>
              <a:off x="3961017" y="1986415"/>
              <a:ext cx="2380915" cy="768550"/>
            </a:xfrm>
            <a:prstGeom prst="rect">
              <a:avLst/>
            </a:prstGeom>
            <a:noFill/>
          </p:spPr>
          <p:txBody>
            <a:bodyPr wrap="square" lIns="0" tIns="14400" rIns="121837" bIns="60917" rtlCol="0">
              <a:spAutoFit/>
            </a:bodyPr>
            <a:lstStyle/>
            <a:p>
              <a:pPr lvl="0">
                <a:spcBef>
                  <a:spcPct val="50000"/>
                </a:spcBef>
                <a:buClr>
                  <a:srgbClr val="F0AB00"/>
                </a:buClr>
                <a:buSzPct val="80000"/>
                <a:tabLst>
                  <a:tab pos="7199111" algn="r"/>
                </a:tabLst>
              </a:pPr>
              <a:r>
                <a:rPr lang="en-US" sz="1800" kern="0" dirty="0" smtClean="0">
                  <a:solidFill>
                    <a:sysClr val="windowText" lastClr="000000"/>
                  </a:solidFill>
                  <a:latin typeface="Arial"/>
                  <a:ea typeface="+mj-ea"/>
                  <a:cs typeface="+mj-cs"/>
                </a:rPr>
                <a:t>FIFO</a:t>
              </a:r>
            </a:p>
            <a:p>
              <a:pPr lvl="0">
                <a:spcBef>
                  <a:spcPct val="50000"/>
                </a:spcBef>
                <a:buClr>
                  <a:srgbClr val="F0AB00"/>
                </a:buClr>
                <a:buSzPct val="80000"/>
                <a:tabLst>
                  <a:tab pos="7199111" algn="r"/>
                </a:tabLst>
              </a:pPr>
              <a:r>
                <a:rPr lang="en-US" sz="1800" kern="0" dirty="0" smtClean="0">
                  <a:solidFill>
                    <a:sysClr val="windowText" lastClr="000000"/>
                  </a:solidFill>
                  <a:latin typeface="Arial"/>
                  <a:ea typeface="+mj-ea"/>
                  <a:cs typeface="+mj-cs"/>
                </a:rPr>
                <a:t>50 000</a:t>
              </a:r>
              <a:endParaRPr lang="en-US" sz="1800" kern="0" dirty="0">
                <a:solidFill>
                  <a:sysClr val="windowText" lastClr="000000"/>
                </a:solidFill>
                <a:latin typeface="Arial"/>
                <a:ea typeface="+mj-ea"/>
                <a:cs typeface="+mj-cs"/>
              </a:endParaRPr>
            </a:p>
          </p:txBody>
        </p:sp>
        <p:sp>
          <p:nvSpPr>
            <p:cNvPr id="18" name="TextBox 41"/>
            <p:cNvSpPr txBox="1"/>
            <p:nvPr/>
          </p:nvSpPr>
          <p:spPr>
            <a:xfrm>
              <a:off x="3961017" y="1360887"/>
              <a:ext cx="2348021" cy="514634"/>
            </a:xfrm>
            <a:prstGeom prst="rect">
              <a:avLst/>
            </a:prstGeom>
            <a:noFill/>
          </p:spPr>
          <p:txBody>
            <a:bodyPr wrap="square" lIns="0" tIns="14400" rIns="121837" bIns="60917" rtlCol="0">
              <a:spAutoFit/>
            </a:bodyPr>
            <a:lstStyle/>
            <a:p>
              <a:pPr lvl="0">
                <a:lnSpc>
                  <a:spcPct val="50000"/>
                </a:lnSpc>
                <a:spcBef>
                  <a:spcPct val="50000"/>
                </a:spcBef>
                <a:buClr>
                  <a:srgbClr val="F0AB00"/>
                </a:buClr>
                <a:buSzPct val="80000"/>
                <a:tabLst>
                  <a:tab pos="7199111" algn="r"/>
                </a:tabLst>
              </a:pPr>
              <a:r>
                <a:rPr lang="en-US" sz="1800" b="1" kern="0" dirty="0" smtClean="0">
                  <a:solidFill>
                    <a:sysClr val="windowText" lastClr="000000"/>
                  </a:solidFill>
                  <a:latin typeface="Arial"/>
                  <a:ea typeface="+mj-ea"/>
                  <a:cs typeface="+mj-cs"/>
                </a:rPr>
                <a:t> </a:t>
              </a:r>
            </a:p>
            <a:p>
              <a:pPr lvl="0">
                <a:lnSpc>
                  <a:spcPct val="50000"/>
                </a:lnSpc>
                <a:spcBef>
                  <a:spcPct val="50000"/>
                </a:spcBef>
                <a:buClr>
                  <a:srgbClr val="F0AB00"/>
                </a:buClr>
                <a:buSzPct val="80000"/>
                <a:tabLst>
                  <a:tab pos="7199111" algn="r"/>
                </a:tabLst>
              </a:pPr>
              <a:r>
                <a:rPr lang="en-US" sz="1800" b="1" kern="0" dirty="0" smtClean="0">
                  <a:solidFill>
                    <a:sysClr val="windowText" lastClr="000000"/>
                  </a:solidFill>
                  <a:latin typeface="Arial"/>
                  <a:ea typeface="+mj-ea"/>
                  <a:cs typeface="+mj-cs"/>
                </a:rPr>
                <a:t>TYPES</a:t>
              </a:r>
            </a:p>
          </p:txBody>
        </p:sp>
      </p:grpSp>
      <p:grpSp>
        <p:nvGrpSpPr>
          <p:cNvPr id="28" name="Gruppierung 27"/>
          <p:cNvGrpSpPr/>
          <p:nvPr/>
        </p:nvGrpSpPr>
        <p:grpSpPr>
          <a:xfrm>
            <a:off x="2386073" y="1998953"/>
            <a:ext cx="2380915" cy="1394078"/>
            <a:chOff x="1783133" y="1358873"/>
            <a:chExt cx="2380915" cy="1394078"/>
          </a:xfrm>
        </p:grpSpPr>
        <p:cxnSp>
          <p:nvCxnSpPr>
            <p:cNvPr id="8" name="Straight Connector 23"/>
            <p:cNvCxnSpPr/>
            <p:nvPr/>
          </p:nvCxnSpPr>
          <p:spPr bwMode="gray">
            <a:xfrm>
              <a:off x="1783134" y="1875521"/>
              <a:ext cx="1799998" cy="4762"/>
            </a:xfrm>
            <a:prstGeom prst="line">
              <a:avLst/>
            </a:prstGeom>
            <a:noFill/>
            <a:ln w="57150" cap="flat" cmpd="sng" algn="ctr">
              <a:solidFill>
                <a:srgbClr val="000000"/>
              </a:solidFill>
              <a:prstDash val="solid"/>
            </a:ln>
            <a:effectLst/>
          </p:spPr>
        </p:cxnSp>
        <p:sp>
          <p:nvSpPr>
            <p:cNvPr id="21" name="TextBox 41"/>
            <p:cNvSpPr txBox="1"/>
            <p:nvPr/>
          </p:nvSpPr>
          <p:spPr>
            <a:xfrm>
              <a:off x="1783133" y="1984401"/>
              <a:ext cx="2380915" cy="768550"/>
            </a:xfrm>
            <a:prstGeom prst="rect">
              <a:avLst/>
            </a:prstGeom>
            <a:noFill/>
          </p:spPr>
          <p:txBody>
            <a:bodyPr wrap="square" lIns="0" tIns="14400" rIns="121837" bIns="60917" rtlCol="0">
              <a:spAutoFit/>
            </a:bodyPr>
            <a:lstStyle/>
            <a:p>
              <a:pPr lvl="0">
                <a:spcBef>
                  <a:spcPct val="50000"/>
                </a:spcBef>
                <a:buClr>
                  <a:srgbClr val="F0AB00"/>
                </a:buClr>
                <a:buSzPct val="80000"/>
                <a:tabLst>
                  <a:tab pos="7199111" algn="r"/>
                </a:tabLst>
              </a:pPr>
              <a:r>
                <a:rPr lang="en-US" sz="1800" kern="0" dirty="0" smtClean="0">
                  <a:solidFill>
                    <a:sysClr val="windowText" lastClr="000000"/>
                  </a:solidFill>
                  <a:latin typeface="Arial"/>
                  <a:ea typeface="+mj-ea"/>
                  <a:cs typeface="+mj-cs"/>
                </a:rPr>
                <a:t>LRU</a:t>
              </a:r>
            </a:p>
            <a:p>
              <a:pPr lvl="0">
                <a:spcBef>
                  <a:spcPct val="50000"/>
                </a:spcBef>
                <a:buClr>
                  <a:srgbClr val="F0AB00"/>
                </a:buClr>
                <a:buSzPct val="80000"/>
                <a:tabLst>
                  <a:tab pos="7199111" algn="r"/>
                </a:tabLst>
              </a:pPr>
              <a:r>
                <a:rPr lang="en-US" sz="1800" kern="0" dirty="0" smtClean="0">
                  <a:solidFill>
                    <a:sysClr val="windowText" lastClr="000000"/>
                  </a:solidFill>
                  <a:latin typeface="Arial"/>
                  <a:ea typeface="+mj-ea"/>
                  <a:cs typeface="+mj-cs"/>
                </a:rPr>
                <a:t>100 000</a:t>
              </a:r>
              <a:endParaRPr lang="en-US" sz="1800" kern="0" dirty="0">
                <a:solidFill>
                  <a:sysClr val="windowText" lastClr="000000"/>
                </a:solidFill>
                <a:latin typeface="Arial"/>
                <a:ea typeface="+mj-ea"/>
                <a:cs typeface="+mj-cs"/>
              </a:endParaRPr>
            </a:p>
          </p:txBody>
        </p:sp>
        <p:sp>
          <p:nvSpPr>
            <p:cNvPr id="22" name="TextBox 41"/>
            <p:cNvSpPr txBox="1"/>
            <p:nvPr/>
          </p:nvSpPr>
          <p:spPr>
            <a:xfrm>
              <a:off x="1783133" y="1358873"/>
              <a:ext cx="2348021" cy="514634"/>
            </a:xfrm>
            <a:prstGeom prst="rect">
              <a:avLst/>
            </a:prstGeom>
            <a:noFill/>
          </p:spPr>
          <p:txBody>
            <a:bodyPr wrap="square" lIns="0" tIns="14400" rIns="121837" bIns="60917" rtlCol="0">
              <a:spAutoFit/>
            </a:bodyPr>
            <a:lstStyle/>
            <a:p>
              <a:pPr lvl="0">
                <a:lnSpc>
                  <a:spcPct val="50000"/>
                </a:lnSpc>
                <a:spcBef>
                  <a:spcPct val="50000"/>
                </a:spcBef>
                <a:buClr>
                  <a:srgbClr val="F0AB00"/>
                </a:buClr>
                <a:buSzPct val="80000"/>
                <a:tabLst>
                  <a:tab pos="7199111" algn="r"/>
                </a:tabLst>
              </a:pPr>
              <a:endParaRPr lang="en-US" sz="1800" b="1" kern="0" dirty="0" smtClean="0">
                <a:solidFill>
                  <a:sysClr val="windowText" lastClr="000000"/>
                </a:solidFill>
                <a:latin typeface="Arial"/>
                <a:ea typeface="+mj-ea"/>
                <a:cs typeface="+mj-cs"/>
              </a:endParaRPr>
            </a:p>
            <a:p>
              <a:pPr lvl="0">
                <a:lnSpc>
                  <a:spcPct val="50000"/>
                </a:lnSpc>
                <a:spcBef>
                  <a:spcPct val="50000"/>
                </a:spcBef>
                <a:buClr>
                  <a:srgbClr val="F0AB00"/>
                </a:buClr>
                <a:buSzPct val="80000"/>
                <a:tabLst>
                  <a:tab pos="7199111" algn="r"/>
                </a:tabLst>
              </a:pPr>
              <a:r>
                <a:rPr lang="en-US" sz="1800" b="1" kern="0" dirty="0" smtClean="0">
                  <a:solidFill>
                    <a:sysClr val="windowText" lastClr="000000"/>
                  </a:solidFill>
                  <a:latin typeface="Arial"/>
                  <a:ea typeface="+mj-ea"/>
                  <a:cs typeface="+mj-cs"/>
                </a:rPr>
                <a:t>ENTITIES</a:t>
              </a:r>
              <a:endParaRPr lang="en-US" sz="1800" b="1" kern="0" dirty="0">
                <a:solidFill>
                  <a:sysClr val="windowText" lastClr="000000"/>
                </a:solidFill>
                <a:latin typeface="Arial"/>
                <a:ea typeface="+mj-ea"/>
                <a:cs typeface="+mj-cs"/>
              </a:endParaRPr>
            </a:p>
          </p:txBody>
        </p:sp>
      </p:grpSp>
      <p:sp>
        <p:nvSpPr>
          <p:cNvPr id="31" name="TextBox 41"/>
          <p:cNvSpPr txBox="1"/>
          <p:nvPr/>
        </p:nvSpPr>
        <p:spPr>
          <a:xfrm>
            <a:off x="316618" y="2624481"/>
            <a:ext cx="2380915" cy="768550"/>
          </a:xfrm>
          <a:prstGeom prst="rect">
            <a:avLst/>
          </a:prstGeom>
          <a:noFill/>
        </p:spPr>
        <p:txBody>
          <a:bodyPr wrap="square" lIns="0" tIns="14400" rIns="121837" bIns="60917" rtlCol="0">
            <a:spAutoFit/>
          </a:bodyPr>
          <a:lstStyle/>
          <a:p>
            <a:pPr lvl="0">
              <a:spcBef>
                <a:spcPct val="50000"/>
              </a:spcBef>
              <a:buClr>
                <a:srgbClr val="F0AB00"/>
              </a:buClr>
              <a:buSzPct val="80000"/>
              <a:tabLst>
                <a:tab pos="7199111" algn="r"/>
              </a:tabLst>
            </a:pPr>
            <a:r>
              <a:rPr lang="en-US" sz="1800" kern="0" dirty="0" smtClean="0">
                <a:solidFill>
                  <a:srgbClr val="7F7F7F"/>
                </a:solidFill>
                <a:latin typeface="Arial"/>
                <a:ea typeface="+mj-ea"/>
                <a:cs typeface="+mj-cs"/>
              </a:rPr>
              <a:t>Eviction Strategy</a:t>
            </a:r>
          </a:p>
          <a:p>
            <a:pPr lvl="0">
              <a:spcBef>
                <a:spcPct val="50000"/>
              </a:spcBef>
              <a:buClr>
                <a:srgbClr val="F0AB00"/>
              </a:buClr>
              <a:buSzPct val="80000"/>
              <a:tabLst>
                <a:tab pos="7199111" algn="r"/>
              </a:tabLst>
            </a:pPr>
            <a:r>
              <a:rPr lang="en-US" sz="1800" kern="0" dirty="0" smtClean="0">
                <a:solidFill>
                  <a:srgbClr val="7F7F7F"/>
                </a:solidFill>
                <a:latin typeface="Arial"/>
                <a:ea typeface="+mj-ea"/>
                <a:cs typeface="+mj-cs"/>
              </a:rPr>
              <a:t>Size</a:t>
            </a:r>
            <a:endParaRPr lang="en-US" sz="1800" kern="0" dirty="0">
              <a:solidFill>
                <a:srgbClr val="7F7F7F"/>
              </a:solidFill>
              <a:latin typeface="Arial"/>
              <a:ea typeface="+mj-ea"/>
              <a:cs typeface="+mj-cs"/>
            </a:endParaRPr>
          </a:p>
        </p:txBody>
      </p:sp>
      <p:sp>
        <p:nvSpPr>
          <p:cNvPr id="32" name="TextBox 41"/>
          <p:cNvSpPr txBox="1"/>
          <p:nvPr/>
        </p:nvSpPr>
        <p:spPr>
          <a:xfrm>
            <a:off x="316618" y="1998953"/>
            <a:ext cx="2348021" cy="514634"/>
          </a:xfrm>
          <a:prstGeom prst="rect">
            <a:avLst/>
          </a:prstGeom>
          <a:noFill/>
        </p:spPr>
        <p:txBody>
          <a:bodyPr wrap="square" lIns="0" tIns="14400" rIns="121837" bIns="60917" rtlCol="0">
            <a:spAutoFit/>
          </a:bodyPr>
          <a:lstStyle/>
          <a:p>
            <a:pPr lvl="0">
              <a:lnSpc>
                <a:spcPct val="50000"/>
              </a:lnSpc>
              <a:spcBef>
                <a:spcPct val="50000"/>
              </a:spcBef>
              <a:buClr>
                <a:srgbClr val="F0AB00"/>
              </a:buClr>
              <a:buSzPct val="80000"/>
              <a:tabLst>
                <a:tab pos="7199111" algn="r"/>
              </a:tabLst>
            </a:pPr>
            <a:endParaRPr lang="en-US" sz="1800" b="1" kern="0" dirty="0" smtClean="0">
              <a:solidFill>
                <a:sysClr val="windowText" lastClr="000000"/>
              </a:solidFill>
              <a:latin typeface="Arial"/>
              <a:ea typeface="+mj-ea"/>
              <a:cs typeface="+mj-cs"/>
            </a:endParaRPr>
          </a:p>
          <a:p>
            <a:pPr lvl="0">
              <a:lnSpc>
                <a:spcPct val="50000"/>
              </a:lnSpc>
              <a:spcBef>
                <a:spcPct val="50000"/>
              </a:spcBef>
              <a:buClr>
                <a:srgbClr val="F0AB00"/>
              </a:buClr>
              <a:buSzPct val="80000"/>
              <a:tabLst>
                <a:tab pos="7199111" algn="r"/>
              </a:tabLst>
            </a:pPr>
            <a:r>
              <a:rPr lang="en-US" sz="1800" kern="0" dirty="0" smtClean="0">
                <a:solidFill>
                  <a:srgbClr val="7F7F7F"/>
                </a:solidFill>
                <a:latin typeface="Arial"/>
                <a:ea typeface="+mj-ea"/>
                <a:cs typeface="+mj-cs"/>
              </a:rPr>
              <a:t>Cache </a:t>
            </a:r>
            <a:r>
              <a:rPr lang="en-US" sz="1800" kern="0" dirty="0" smtClean="0">
                <a:solidFill>
                  <a:schemeClr val="bg1">
                    <a:lumMod val="50000"/>
                  </a:schemeClr>
                </a:solidFill>
                <a:latin typeface="Arial"/>
                <a:ea typeface="+mj-ea"/>
                <a:cs typeface="+mj-cs"/>
              </a:rPr>
              <a:t>Region</a:t>
            </a:r>
            <a:endParaRPr lang="en-US" sz="1800" kern="0" dirty="0">
              <a:solidFill>
                <a:schemeClr val="bg1">
                  <a:lumMod val="50000"/>
                </a:schemeClr>
              </a:solidFill>
              <a:latin typeface="Arial"/>
              <a:ea typeface="+mj-ea"/>
              <a:cs typeface="+mj-cs"/>
            </a:endParaRPr>
          </a:p>
        </p:txBody>
      </p:sp>
    </p:spTree>
    <p:extLst>
      <p:ext uri="{BB962C8B-B14F-4D97-AF65-F5344CB8AC3E}">
        <p14:creationId xmlns:p14="http://schemas.microsoft.com/office/powerpoint/2010/main" val="15678927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261634" y="283969"/>
            <a:ext cx="7698791" cy="383182"/>
          </a:xfrm>
        </p:spPr>
        <p:txBody>
          <a:bodyPr/>
          <a:lstStyle/>
          <a:p>
            <a:r>
              <a:rPr lang="pl-PL" sz="2100" dirty="0" smtClean="0">
                <a:solidFill>
                  <a:schemeClr val="tx1"/>
                </a:solidFill>
                <a:latin typeface="+mj-lt"/>
              </a:rPr>
              <a:t>TYPICAL ORACLE RAC / MYSQL SETUP</a:t>
            </a:r>
            <a:endParaRPr lang="en-US" sz="2100" dirty="0">
              <a:solidFill>
                <a:schemeClr val="tx1"/>
              </a:solidFill>
              <a:latin typeface="+mj-lt"/>
            </a:endParaRPr>
          </a:p>
        </p:txBody>
      </p:sp>
      <p:pic>
        <p:nvPicPr>
          <p:cNvPr id="2" name="Bild 1" descr="Fig19-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0354" y="2387601"/>
            <a:ext cx="3836913" cy="3131997"/>
          </a:xfrm>
          <a:prstGeom prst="rect">
            <a:avLst/>
          </a:prstGeom>
        </p:spPr>
      </p:pic>
      <p:pic>
        <p:nvPicPr>
          <p:cNvPr id="3" name="Bild 2" descr="Fig19-2.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252836" y="2387601"/>
            <a:ext cx="4751395" cy="3131997"/>
          </a:xfrm>
          <a:prstGeom prst="rect">
            <a:avLst/>
          </a:prstGeom>
        </p:spPr>
      </p:pic>
    </p:spTree>
    <p:extLst>
      <p:ext uri="{BB962C8B-B14F-4D97-AF65-F5344CB8AC3E}">
        <p14:creationId xmlns:p14="http://schemas.microsoft.com/office/powerpoint/2010/main" val="308753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2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261634" y="283969"/>
            <a:ext cx="7698791" cy="383182"/>
          </a:xfrm>
        </p:spPr>
        <p:txBody>
          <a:bodyPr/>
          <a:lstStyle/>
          <a:p>
            <a:r>
              <a:rPr lang="pl-PL" sz="2100" dirty="0" smtClean="0">
                <a:solidFill>
                  <a:schemeClr val="tx1"/>
                </a:solidFill>
                <a:latin typeface="+mj-lt"/>
              </a:rPr>
              <a:t>SESSION FAILOVER</a:t>
            </a:r>
            <a:endParaRPr lang="en-US" sz="2100" dirty="0">
              <a:solidFill>
                <a:schemeClr val="tx1"/>
              </a:solidFill>
              <a:latin typeface="+mj-lt"/>
            </a:endParaRPr>
          </a:p>
        </p:txBody>
      </p:sp>
      <p:grpSp>
        <p:nvGrpSpPr>
          <p:cNvPr id="4" name="Gruppierung 3"/>
          <p:cNvGrpSpPr/>
          <p:nvPr/>
        </p:nvGrpSpPr>
        <p:grpSpPr>
          <a:xfrm>
            <a:off x="678194" y="1875521"/>
            <a:ext cx="2371679" cy="736172"/>
            <a:chOff x="671694" y="1875521"/>
            <a:chExt cx="2371679" cy="736172"/>
          </a:xfrm>
        </p:grpSpPr>
        <p:sp>
          <p:nvSpPr>
            <p:cNvPr id="5" name="TextBox 41"/>
            <p:cNvSpPr txBox="1"/>
            <p:nvPr/>
          </p:nvSpPr>
          <p:spPr>
            <a:xfrm>
              <a:off x="678194" y="1981643"/>
              <a:ext cx="2365179" cy="630050"/>
            </a:xfrm>
            <a:prstGeom prst="rect">
              <a:avLst/>
            </a:prstGeom>
            <a:noFill/>
          </p:spPr>
          <p:txBody>
            <a:bodyPr wrap="square" lIns="0" tIns="14400" rIns="121837" bIns="60917" rtlCol="0">
              <a:spAutoFit/>
            </a:bodyPr>
            <a:lstStyle/>
            <a:p>
              <a:pPr lvl="0">
                <a:spcBef>
                  <a:spcPct val="50000"/>
                </a:spcBef>
                <a:buClr>
                  <a:srgbClr val="F0AB00"/>
                </a:buClr>
                <a:buSzPct val="80000"/>
                <a:tabLst>
                  <a:tab pos="7199111" algn="r"/>
                </a:tabLst>
              </a:pPr>
              <a:r>
                <a:rPr lang="en-US" sz="1800" kern="0" dirty="0">
                  <a:solidFill>
                    <a:sysClr val="windowText" lastClr="000000"/>
                  </a:solidFill>
                  <a:latin typeface="Arial"/>
                  <a:ea typeface="+mj-ea"/>
                  <a:cs typeface="+mj-cs"/>
                </a:rPr>
                <a:t>Partial of full session failover.</a:t>
              </a:r>
            </a:p>
          </p:txBody>
        </p:sp>
        <p:cxnSp>
          <p:nvCxnSpPr>
            <p:cNvPr id="7" name="Straight Connector 23"/>
            <p:cNvCxnSpPr/>
            <p:nvPr/>
          </p:nvCxnSpPr>
          <p:spPr bwMode="gray">
            <a:xfrm>
              <a:off x="671694" y="1875521"/>
              <a:ext cx="2361519" cy="4762"/>
            </a:xfrm>
            <a:prstGeom prst="line">
              <a:avLst/>
            </a:prstGeom>
            <a:noFill/>
            <a:ln w="57150" cap="flat" cmpd="sng" algn="ctr">
              <a:solidFill>
                <a:srgbClr val="000000"/>
              </a:solidFill>
              <a:prstDash val="solid"/>
            </a:ln>
            <a:effectLst/>
          </p:spPr>
        </p:cxnSp>
      </p:grpSp>
      <p:grpSp>
        <p:nvGrpSpPr>
          <p:cNvPr id="8" name="Gruppierung 7"/>
          <p:cNvGrpSpPr/>
          <p:nvPr/>
        </p:nvGrpSpPr>
        <p:grpSpPr>
          <a:xfrm>
            <a:off x="3375493" y="1885045"/>
            <a:ext cx="2380915" cy="461701"/>
            <a:chOff x="3368993" y="1885045"/>
            <a:chExt cx="2380915" cy="461701"/>
          </a:xfrm>
        </p:grpSpPr>
        <p:sp>
          <p:nvSpPr>
            <p:cNvPr id="9" name="TextBox 41"/>
            <p:cNvSpPr txBox="1"/>
            <p:nvPr/>
          </p:nvSpPr>
          <p:spPr>
            <a:xfrm>
              <a:off x="3368993" y="1993695"/>
              <a:ext cx="2380915" cy="353051"/>
            </a:xfrm>
            <a:prstGeom prst="rect">
              <a:avLst/>
            </a:prstGeom>
            <a:noFill/>
          </p:spPr>
          <p:txBody>
            <a:bodyPr wrap="square" lIns="0" tIns="14400" rIns="121837" bIns="60917" rtlCol="0">
              <a:spAutoFit/>
            </a:bodyPr>
            <a:lstStyle/>
            <a:p>
              <a:pPr lvl="0">
                <a:spcBef>
                  <a:spcPct val="50000"/>
                </a:spcBef>
                <a:buClr>
                  <a:srgbClr val="F0AB00"/>
                </a:buClr>
                <a:buSzPct val="80000"/>
                <a:tabLst>
                  <a:tab pos="7199111" algn="r"/>
                </a:tabLst>
              </a:pPr>
              <a:r>
                <a:rPr lang="en-US" sz="1800" kern="0" dirty="0">
                  <a:solidFill>
                    <a:sysClr val="windowText" lastClr="000000"/>
                  </a:solidFill>
                  <a:latin typeface="Arial"/>
                  <a:ea typeface="+mj-ea"/>
                  <a:cs typeface="+mj-cs"/>
                </a:rPr>
                <a:t>Transparent to users.</a:t>
              </a:r>
            </a:p>
          </p:txBody>
        </p:sp>
        <p:cxnSp>
          <p:nvCxnSpPr>
            <p:cNvPr id="10" name="Straight Connector 23"/>
            <p:cNvCxnSpPr/>
            <p:nvPr/>
          </p:nvCxnSpPr>
          <p:spPr bwMode="gray">
            <a:xfrm>
              <a:off x="3373908" y="1885045"/>
              <a:ext cx="2376000" cy="0"/>
            </a:xfrm>
            <a:prstGeom prst="line">
              <a:avLst/>
            </a:prstGeom>
            <a:noFill/>
            <a:ln w="57150" cap="flat" cmpd="sng" algn="ctr">
              <a:solidFill>
                <a:srgbClr val="000000"/>
              </a:solidFill>
              <a:prstDash val="solid"/>
            </a:ln>
            <a:effectLst/>
          </p:spPr>
        </p:cxnSp>
      </p:grpSp>
      <p:grpSp>
        <p:nvGrpSpPr>
          <p:cNvPr id="11" name="Gruppierung 10"/>
          <p:cNvGrpSpPr/>
          <p:nvPr/>
        </p:nvGrpSpPr>
        <p:grpSpPr>
          <a:xfrm>
            <a:off x="6090602" y="1881613"/>
            <a:ext cx="2376000" cy="1300522"/>
            <a:chOff x="6090602" y="1881613"/>
            <a:chExt cx="2376000" cy="1300522"/>
          </a:xfrm>
        </p:grpSpPr>
        <p:sp>
          <p:nvSpPr>
            <p:cNvPr id="12" name="TextBox 41"/>
            <p:cNvSpPr txBox="1"/>
            <p:nvPr/>
          </p:nvSpPr>
          <p:spPr>
            <a:xfrm>
              <a:off x="6118581" y="1998087"/>
              <a:ext cx="2348021" cy="1184048"/>
            </a:xfrm>
            <a:prstGeom prst="rect">
              <a:avLst/>
            </a:prstGeom>
            <a:noFill/>
          </p:spPr>
          <p:txBody>
            <a:bodyPr wrap="square" lIns="0" tIns="14400" rIns="121837" bIns="60917" rtlCol="0">
              <a:spAutoFit/>
            </a:bodyPr>
            <a:lstStyle/>
            <a:p>
              <a:pPr lvl="0">
                <a:spcBef>
                  <a:spcPct val="50000"/>
                </a:spcBef>
                <a:buClr>
                  <a:srgbClr val="F0AB00"/>
                </a:buClr>
                <a:buSzPct val="80000"/>
                <a:tabLst>
                  <a:tab pos="7199111" algn="r"/>
                </a:tabLst>
              </a:pPr>
              <a:r>
                <a:rPr lang="en-US" sz="1800" kern="0" dirty="0">
                  <a:solidFill>
                    <a:sysClr val="windowText" lastClr="000000"/>
                  </a:solidFill>
                  <a:latin typeface="Arial"/>
                  <a:ea typeface="+mj-ea"/>
                  <a:cs typeface="+mj-cs"/>
                </a:rPr>
                <a:t>Support for Oracle Coherence and Tomcat Session replication.</a:t>
              </a:r>
            </a:p>
          </p:txBody>
        </p:sp>
        <p:cxnSp>
          <p:nvCxnSpPr>
            <p:cNvPr id="13" name="Straight Connector 23"/>
            <p:cNvCxnSpPr/>
            <p:nvPr/>
          </p:nvCxnSpPr>
          <p:spPr bwMode="gray">
            <a:xfrm>
              <a:off x="6090602" y="1881613"/>
              <a:ext cx="2376000" cy="0"/>
            </a:xfrm>
            <a:prstGeom prst="line">
              <a:avLst/>
            </a:prstGeom>
            <a:noFill/>
            <a:ln w="57150" cap="flat" cmpd="sng" algn="ctr">
              <a:solidFill>
                <a:srgbClr val="000000"/>
              </a:solidFill>
              <a:prstDash val="solid"/>
            </a:ln>
            <a:effectLst/>
          </p:spPr>
        </p:cxnSp>
      </p:grpSp>
    </p:spTree>
    <p:extLst>
      <p:ext uri="{BB962C8B-B14F-4D97-AF65-F5344CB8AC3E}">
        <p14:creationId xmlns:p14="http://schemas.microsoft.com/office/powerpoint/2010/main" val="242820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2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299"/>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2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269876" y="281275"/>
            <a:ext cx="7698791" cy="388568"/>
          </a:xfrm>
        </p:spPr>
        <p:txBody>
          <a:bodyPr/>
          <a:lstStyle/>
          <a:p>
            <a:r>
              <a:rPr lang="pl-PL" sz="2100" dirty="0" smtClean="0">
                <a:solidFill>
                  <a:schemeClr val="tx1"/>
                </a:solidFill>
                <a:latin typeface="Arial"/>
              </a:rPr>
              <a:t>ARCHITECTURE OVERVIEW</a:t>
            </a:r>
            <a:endParaRPr lang="en-US" sz="2100" dirty="0">
              <a:solidFill>
                <a:schemeClr val="tx1"/>
              </a:solidFill>
              <a:latin typeface="Arial"/>
            </a:endParaRPr>
          </a:p>
        </p:txBody>
      </p:sp>
      <p:pic>
        <p:nvPicPr>
          <p:cNvPr id="8" name="Bild 7" descr="Fig1-2.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57400" y="1320800"/>
            <a:ext cx="5130800" cy="5130800"/>
          </a:xfrm>
          <a:prstGeom prst="rect">
            <a:avLst/>
          </a:prstGeom>
        </p:spPr>
      </p:pic>
      <p:pic>
        <p:nvPicPr>
          <p:cNvPr id="5" name="Bild 4" descr="Fig1-1.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664855" y="1083484"/>
            <a:ext cx="5242640" cy="5406216"/>
          </a:xfrm>
          <a:prstGeom prst="rect">
            <a:avLst/>
          </a:prstGeom>
        </p:spPr>
      </p:pic>
      <p:pic>
        <p:nvPicPr>
          <p:cNvPr id="9" name="Bild 8" descr="Fig1-3.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223412" y="5245100"/>
            <a:ext cx="1518272" cy="850900"/>
          </a:xfrm>
          <a:prstGeom prst="rect">
            <a:avLst/>
          </a:prstGeom>
        </p:spPr>
      </p:pic>
    </p:spTree>
    <p:extLst>
      <p:ext uri="{BB962C8B-B14F-4D97-AF65-F5344CB8AC3E}">
        <p14:creationId xmlns:p14="http://schemas.microsoft.com/office/powerpoint/2010/main" val="2851908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500"/>
                                        <p:tgtEl>
                                          <p:spTgt spid="8"/>
                                        </p:tgtEl>
                                      </p:cBhvr>
                                    </p:animEffect>
                                  </p:childTnLst>
                                </p:cTn>
                              </p:par>
                            </p:childTnLst>
                          </p:cTn>
                        </p:par>
                        <p:par>
                          <p:cTn id="8" fill="hold">
                            <p:stCondLst>
                              <p:cond delay="500"/>
                            </p:stCondLst>
                            <p:childTnLst>
                              <p:par>
                                <p:cTn id="9" presetID="1" presetClass="entr" presetSubtype="0" fill="hold" nodeType="afterEffect">
                                  <p:stCondLst>
                                    <p:cond delay="100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261634" y="283969"/>
            <a:ext cx="7698791" cy="383182"/>
          </a:xfrm>
        </p:spPr>
        <p:txBody>
          <a:bodyPr/>
          <a:lstStyle/>
          <a:p>
            <a:r>
              <a:rPr lang="pl-PL" sz="2100" dirty="0" smtClean="0">
                <a:solidFill>
                  <a:schemeClr val="tx1"/>
                </a:solidFill>
                <a:latin typeface="+mj-lt"/>
              </a:rPr>
              <a:t>VIRTUALIZATION</a:t>
            </a:r>
            <a:endParaRPr lang="en-US" sz="2100" dirty="0">
              <a:solidFill>
                <a:schemeClr val="tx1"/>
              </a:solidFill>
              <a:latin typeface="+mj-lt"/>
            </a:endParaRPr>
          </a:p>
        </p:txBody>
      </p:sp>
      <p:pic>
        <p:nvPicPr>
          <p:cNvPr id="2" name="Bild 1" descr="Fig20.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41120" y="1661160"/>
            <a:ext cx="6558345" cy="3905335"/>
          </a:xfrm>
          <a:prstGeom prst="rect">
            <a:avLst/>
          </a:prstGeom>
        </p:spPr>
      </p:pic>
    </p:spTree>
    <p:extLst>
      <p:ext uri="{BB962C8B-B14F-4D97-AF65-F5344CB8AC3E}">
        <p14:creationId xmlns:p14="http://schemas.microsoft.com/office/powerpoint/2010/main" val="15678927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261634" y="283969"/>
            <a:ext cx="7698791" cy="383182"/>
          </a:xfrm>
        </p:spPr>
        <p:txBody>
          <a:bodyPr/>
          <a:lstStyle/>
          <a:p>
            <a:r>
              <a:rPr lang="pl-PL" sz="2100" dirty="0" smtClean="0">
                <a:solidFill>
                  <a:schemeClr val="tx1"/>
                </a:solidFill>
                <a:latin typeface="+mj-lt"/>
              </a:rPr>
              <a:t>MULTI-CORE PERFORMANCE</a:t>
            </a:r>
            <a:endParaRPr lang="en-US" sz="2100" dirty="0">
              <a:solidFill>
                <a:schemeClr val="tx1"/>
              </a:solidFill>
              <a:latin typeface="+mj-lt"/>
            </a:endParaRPr>
          </a:p>
        </p:txBody>
      </p:sp>
      <p:pic>
        <p:nvPicPr>
          <p:cNvPr id="2" name="Bild 1" descr="FIg2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81760" y="1643380"/>
            <a:ext cx="5761872" cy="4250562"/>
          </a:xfrm>
          <a:prstGeom prst="rect">
            <a:avLst/>
          </a:prstGeom>
        </p:spPr>
      </p:pic>
    </p:spTree>
    <p:extLst>
      <p:ext uri="{BB962C8B-B14F-4D97-AF65-F5344CB8AC3E}">
        <p14:creationId xmlns:p14="http://schemas.microsoft.com/office/powerpoint/2010/main" val="15678927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261634" y="283969"/>
            <a:ext cx="7698791" cy="383182"/>
          </a:xfrm>
        </p:spPr>
        <p:txBody>
          <a:bodyPr/>
          <a:lstStyle/>
          <a:p>
            <a:r>
              <a:rPr lang="pl-PL" sz="2100" dirty="0" smtClean="0">
                <a:solidFill>
                  <a:schemeClr val="tx1"/>
                </a:solidFill>
                <a:latin typeface="+mj-lt"/>
              </a:rPr>
              <a:t>MONITORING THE RUNNING SYSTEM</a:t>
            </a:r>
            <a:endParaRPr lang="en-US" sz="2100" dirty="0">
              <a:solidFill>
                <a:schemeClr val="tx1"/>
              </a:solidFill>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720" y="1160546"/>
            <a:ext cx="7745678" cy="4887829"/>
          </a:xfrm>
          <a:prstGeom prst="rect">
            <a:avLst/>
          </a:prstGeom>
        </p:spPr>
      </p:pic>
    </p:spTree>
    <p:extLst>
      <p:ext uri="{BB962C8B-B14F-4D97-AF65-F5344CB8AC3E}">
        <p14:creationId xmlns:p14="http://schemas.microsoft.com/office/powerpoint/2010/main" val="15678927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261634" y="283969"/>
            <a:ext cx="7698791" cy="383182"/>
          </a:xfrm>
        </p:spPr>
        <p:txBody>
          <a:bodyPr/>
          <a:lstStyle/>
          <a:p>
            <a:r>
              <a:rPr lang="pl-PL" sz="2100" dirty="0" smtClean="0">
                <a:solidFill>
                  <a:schemeClr val="tx1"/>
                </a:solidFill>
                <a:latin typeface="+mj-lt"/>
              </a:rPr>
              <a:t>PERFORMANCE MONITORING</a:t>
            </a:r>
            <a:endParaRPr lang="en-US" sz="2100" dirty="0">
              <a:solidFill>
                <a:schemeClr val="tx1"/>
              </a:solidFill>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621" y="1214934"/>
            <a:ext cx="7327739" cy="4647386"/>
          </a:xfrm>
          <a:prstGeom prst="rect">
            <a:avLst/>
          </a:prstGeom>
        </p:spPr>
      </p:pic>
    </p:spTree>
    <p:extLst>
      <p:ext uri="{BB962C8B-B14F-4D97-AF65-F5344CB8AC3E}">
        <p14:creationId xmlns:p14="http://schemas.microsoft.com/office/powerpoint/2010/main" val="15678927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41"/>
          <p:cNvSpPr txBox="1"/>
          <p:nvPr/>
        </p:nvSpPr>
        <p:spPr>
          <a:xfrm>
            <a:off x="2073349" y="3580314"/>
            <a:ext cx="2541591" cy="1614935"/>
          </a:xfrm>
          <a:prstGeom prst="rect">
            <a:avLst/>
          </a:prstGeom>
          <a:noFill/>
        </p:spPr>
        <p:txBody>
          <a:bodyPr wrap="square" lIns="0" tIns="14400" rIns="121837" bIns="60917" rtlCol="0">
            <a:spAutoFit/>
          </a:bodyPr>
          <a:lstStyle/>
          <a:p>
            <a:pPr>
              <a:spcBef>
                <a:spcPct val="50000"/>
              </a:spcBef>
              <a:buClr>
                <a:srgbClr val="F0AB00"/>
              </a:buClr>
              <a:buSzPct val="80000"/>
              <a:tabLst>
                <a:tab pos="7199111" algn="r"/>
              </a:tabLst>
            </a:pPr>
            <a:r>
              <a:rPr lang="en-US" sz="10000" b="1" cap="all" spc="-300" dirty="0" smtClean="0">
                <a:latin typeface="+mj-lt"/>
                <a:ea typeface="+mj-ea"/>
                <a:cs typeface="+mj-cs"/>
              </a:rPr>
              <a:t>06</a:t>
            </a:r>
            <a:endParaRPr lang="en-US" sz="10000" b="1" cap="all" spc="-300" dirty="0">
              <a:latin typeface="+mj-lt"/>
              <a:ea typeface="+mj-ea"/>
              <a:cs typeface="+mj-cs"/>
            </a:endParaRPr>
          </a:p>
        </p:txBody>
      </p:sp>
      <p:sp>
        <p:nvSpPr>
          <p:cNvPr id="18" name="TextBox 41"/>
          <p:cNvSpPr txBox="1"/>
          <p:nvPr/>
        </p:nvSpPr>
        <p:spPr>
          <a:xfrm>
            <a:off x="3720244" y="4566342"/>
            <a:ext cx="6279027" cy="814716"/>
          </a:xfrm>
          <a:prstGeom prst="rect">
            <a:avLst/>
          </a:prstGeom>
          <a:noFill/>
        </p:spPr>
        <p:txBody>
          <a:bodyPr wrap="square" lIns="0" tIns="14400" rIns="121837" bIns="60917" rtlCol="0">
            <a:spAutoFit/>
          </a:bodyPr>
          <a:lstStyle/>
          <a:p>
            <a:pPr>
              <a:lnSpc>
                <a:spcPct val="90000"/>
              </a:lnSpc>
              <a:spcBef>
                <a:spcPct val="50000"/>
              </a:spcBef>
              <a:buClr>
                <a:srgbClr val="F0AB00"/>
              </a:buClr>
              <a:buSzPct val="80000"/>
              <a:tabLst>
                <a:tab pos="7199111" algn="r"/>
              </a:tabLst>
            </a:pPr>
            <a:r>
              <a:rPr lang="pl-PL" sz="2500" b="1" cap="all" dirty="0" smtClean="0">
                <a:latin typeface="Arial"/>
                <a:cs typeface="Arial"/>
              </a:rPr>
              <a:t>SECURITY</a:t>
            </a:r>
            <a:endParaRPr lang="en-US" sz="2500" b="1" cap="all" dirty="0" smtClean="0">
              <a:latin typeface="Arial"/>
              <a:cs typeface="Arial"/>
            </a:endParaRPr>
          </a:p>
          <a:p>
            <a:pPr>
              <a:spcBef>
                <a:spcPct val="50000"/>
              </a:spcBef>
              <a:buClr>
                <a:srgbClr val="F0AB00"/>
              </a:buClr>
              <a:buSzPct val="80000"/>
              <a:tabLst>
                <a:tab pos="7199111" algn="r"/>
              </a:tabLst>
            </a:pPr>
            <a:endParaRPr lang="en-US" sz="1700" b="1" cap="all" dirty="0">
              <a:latin typeface="+mj-lt"/>
              <a:ea typeface="+mj-ea"/>
              <a:cs typeface="+mj-cs"/>
            </a:endParaRPr>
          </a:p>
        </p:txBody>
      </p:sp>
      <p:pic>
        <p:nvPicPr>
          <p:cNvPr id="15" name="Bild 14"/>
          <p:cNvPicPr>
            <a:picLocks noChangeAspect="1"/>
          </p:cNvPicPr>
          <p:nvPr/>
        </p:nvPicPr>
        <p:blipFill>
          <a:blip r:embed="rId3" cstate="email">
            <a:alphaModFix amt="21000"/>
            <a:extLst>
              <a:ext uri="{28A0092B-C50C-407E-A947-70E740481C1C}">
                <a14:useLocalDpi xmlns:a14="http://schemas.microsoft.com/office/drawing/2010/main" val="0"/>
              </a:ext>
            </a:extLst>
          </a:blip>
          <a:stretch>
            <a:fillRect/>
          </a:stretch>
        </p:blipFill>
        <p:spPr>
          <a:xfrm>
            <a:off x="1701774" y="102744"/>
            <a:ext cx="682527" cy="682527"/>
          </a:xfrm>
          <a:prstGeom prst="rect">
            <a:avLst/>
          </a:prstGeom>
        </p:spPr>
      </p:pic>
      <p:pic>
        <p:nvPicPr>
          <p:cNvPr id="16" name="Bild 15"/>
          <p:cNvPicPr>
            <a:picLocks noChangeAspect="1"/>
          </p:cNvPicPr>
          <p:nvPr/>
        </p:nvPicPr>
        <p:blipFill>
          <a:blip r:embed="rId4" cstate="email">
            <a:alphaModFix amt="21000"/>
            <a:extLst>
              <a:ext uri="{28A0092B-C50C-407E-A947-70E740481C1C}">
                <a14:useLocalDpi xmlns:a14="http://schemas.microsoft.com/office/drawing/2010/main" val="0"/>
              </a:ext>
            </a:extLst>
          </a:blip>
          <a:stretch>
            <a:fillRect/>
          </a:stretch>
        </p:blipFill>
        <p:spPr>
          <a:xfrm>
            <a:off x="3073570" y="115041"/>
            <a:ext cx="657932" cy="657932"/>
          </a:xfrm>
          <a:prstGeom prst="rect">
            <a:avLst/>
          </a:prstGeom>
        </p:spPr>
      </p:pic>
      <p:pic>
        <p:nvPicPr>
          <p:cNvPr id="17" name="Bild 16"/>
          <p:cNvPicPr>
            <a:picLocks noChangeAspect="1"/>
          </p:cNvPicPr>
          <p:nvPr/>
        </p:nvPicPr>
        <p:blipFill>
          <a:blip r:embed="rId5" cstate="email">
            <a:alphaModFix amt="21000"/>
            <a:extLst>
              <a:ext uri="{28A0092B-C50C-407E-A947-70E740481C1C}">
                <a14:useLocalDpi xmlns:a14="http://schemas.microsoft.com/office/drawing/2010/main" val="0"/>
              </a:ext>
            </a:extLst>
          </a:blip>
          <a:stretch>
            <a:fillRect/>
          </a:stretch>
        </p:blipFill>
        <p:spPr>
          <a:xfrm>
            <a:off x="4420771" y="135020"/>
            <a:ext cx="617975" cy="617975"/>
          </a:xfrm>
          <a:prstGeom prst="rect">
            <a:avLst/>
          </a:prstGeom>
        </p:spPr>
      </p:pic>
      <p:pic>
        <p:nvPicPr>
          <p:cNvPr id="20" name="Bild 19"/>
          <p:cNvPicPr>
            <a:picLocks noChangeAspect="1"/>
          </p:cNvPicPr>
          <p:nvPr/>
        </p:nvPicPr>
        <p:blipFill>
          <a:blip r:embed="rId6" cstate="email">
            <a:alphaModFix amt="21000"/>
            <a:extLst>
              <a:ext uri="{28A0092B-C50C-407E-A947-70E740481C1C}">
                <a14:useLocalDpi xmlns:a14="http://schemas.microsoft.com/office/drawing/2010/main" val="0"/>
              </a:ext>
            </a:extLst>
          </a:blip>
          <a:stretch>
            <a:fillRect/>
          </a:stretch>
        </p:blipFill>
        <p:spPr>
          <a:xfrm>
            <a:off x="5728015" y="126228"/>
            <a:ext cx="635559" cy="635559"/>
          </a:xfrm>
          <a:prstGeom prst="rect">
            <a:avLst/>
          </a:prstGeom>
        </p:spPr>
      </p:pic>
      <p:pic>
        <p:nvPicPr>
          <p:cNvPr id="21" name="Bild 20"/>
          <p:cNvPicPr>
            <a:picLocks noChangeAspect="1"/>
          </p:cNvPicPr>
          <p:nvPr/>
        </p:nvPicPr>
        <p:blipFill>
          <a:blip r:embed="rId7" cstate="email">
            <a:alphaModFix/>
            <a:extLst>
              <a:ext uri="{28A0092B-C50C-407E-A947-70E740481C1C}">
                <a14:useLocalDpi xmlns:a14="http://schemas.microsoft.com/office/drawing/2010/main" val="0"/>
              </a:ext>
            </a:extLst>
          </a:blip>
          <a:stretch>
            <a:fillRect/>
          </a:stretch>
        </p:blipFill>
        <p:spPr>
          <a:xfrm>
            <a:off x="7052843" y="152988"/>
            <a:ext cx="598321" cy="598321"/>
          </a:xfrm>
          <a:prstGeom prst="rect">
            <a:avLst/>
          </a:prstGeom>
        </p:spPr>
      </p:pic>
      <p:pic>
        <p:nvPicPr>
          <p:cNvPr id="26" name="Bild 25"/>
          <p:cNvPicPr>
            <a:picLocks noChangeAspect="1"/>
          </p:cNvPicPr>
          <p:nvPr/>
        </p:nvPicPr>
        <p:blipFill>
          <a:blip r:embed="rId8" cstate="email">
            <a:alphaModFix amt="21000"/>
            <a:extLst>
              <a:ext uri="{28A0092B-C50C-407E-A947-70E740481C1C}">
                <a14:useLocalDpi xmlns:a14="http://schemas.microsoft.com/office/drawing/2010/main" val="0"/>
              </a:ext>
            </a:extLst>
          </a:blip>
          <a:stretch>
            <a:fillRect/>
          </a:stretch>
        </p:blipFill>
        <p:spPr>
          <a:xfrm>
            <a:off x="332393" y="103951"/>
            <a:ext cx="680112" cy="680112"/>
          </a:xfrm>
          <a:prstGeom prst="rect">
            <a:avLst/>
          </a:prstGeom>
        </p:spPr>
      </p:pic>
      <p:pic>
        <p:nvPicPr>
          <p:cNvPr id="2" name="Bild 1"/>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3529826" y="2465291"/>
            <a:ext cx="1955336" cy="1955336"/>
          </a:xfrm>
          <a:prstGeom prst="rect">
            <a:avLst/>
          </a:prstGeom>
        </p:spPr>
      </p:pic>
    </p:spTree>
    <p:extLst>
      <p:ext uri="{BB962C8B-B14F-4D97-AF65-F5344CB8AC3E}">
        <p14:creationId xmlns:p14="http://schemas.microsoft.com/office/powerpoint/2010/main" val="6404780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261634" y="283969"/>
            <a:ext cx="7698791" cy="383182"/>
          </a:xfrm>
        </p:spPr>
        <p:txBody>
          <a:bodyPr/>
          <a:lstStyle/>
          <a:p>
            <a:r>
              <a:rPr lang="pl-PL" sz="2100" dirty="0" smtClean="0">
                <a:solidFill>
                  <a:schemeClr val="tx1"/>
                </a:solidFill>
                <a:latin typeface="+mj-lt"/>
              </a:rPr>
              <a:t>SECURITY</a:t>
            </a:r>
            <a:endParaRPr lang="en-US" sz="2100" dirty="0">
              <a:solidFill>
                <a:schemeClr val="tx1"/>
              </a:solidFill>
              <a:latin typeface="+mj-lt"/>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41680" y="1371599"/>
            <a:ext cx="7987863" cy="4454769"/>
          </a:xfrm>
          <a:prstGeom prst="rect">
            <a:avLst/>
          </a:prstGeom>
        </p:spPr>
      </p:pic>
    </p:spTree>
    <p:extLst>
      <p:ext uri="{BB962C8B-B14F-4D97-AF65-F5344CB8AC3E}">
        <p14:creationId xmlns:p14="http://schemas.microsoft.com/office/powerpoint/2010/main" val="15678927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261634" y="283969"/>
            <a:ext cx="7698791" cy="383182"/>
          </a:xfrm>
        </p:spPr>
        <p:txBody>
          <a:bodyPr/>
          <a:lstStyle/>
          <a:p>
            <a:r>
              <a:rPr lang="pl-PL" sz="2100" dirty="0" smtClean="0">
                <a:solidFill>
                  <a:schemeClr val="tx1"/>
                </a:solidFill>
                <a:latin typeface="+mj-lt"/>
              </a:rPr>
              <a:t>ROLE CREATION</a:t>
            </a:r>
            <a:endParaRPr lang="en-US" sz="2100" dirty="0">
              <a:solidFill>
                <a:schemeClr val="tx1"/>
              </a:solidFill>
              <a:latin typeface="+mj-lt"/>
            </a:endParaRPr>
          </a:p>
        </p:txBody>
      </p:sp>
      <p:grpSp>
        <p:nvGrpSpPr>
          <p:cNvPr id="5" name="Gruppierung 4"/>
          <p:cNvGrpSpPr/>
          <p:nvPr/>
        </p:nvGrpSpPr>
        <p:grpSpPr>
          <a:xfrm>
            <a:off x="678194" y="1875521"/>
            <a:ext cx="2371679" cy="736172"/>
            <a:chOff x="671694" y="1875521"/>
            <a:chExt cx="2371679" cy="736172"/>
          </a:xfrm>
        </p:grpSpPr>
        <p:sp>
          <p:nvSpPr>
            <p:cNvPr id="7" name="TextBox 41"/>
            <p:cNvSpPr txBox="1"/>
            <p:nvPr/>
          </p:nvSpPr>
          <p:spPr>
            <a:xfrm>
              <a:off x="678194" y="1981643"/>
              <a:ext cx="2365179" cy="630050"/>
            </a:xfrm>
            <a:prstGeom prst="rect">
              <a:avLst/>
            </a:prstGeom>
            <a:noFill/>
          </p:spPr>
          <p:txBody>
            <a:bodyPr wrap="square" lIns="0" tIns="14400" rIns="121837" bIns="60917" rtlCol="0">
              <a:spAutoFit/>
            </a:bodyPr>
            <a:lstStyle/>
            <a:p>
              <a:pPr lvl="0">
                <a:spcBef>
                  <a:spcPct val="50000"/>
                </a:spcBef>
                <a:buClr>
                  <a:srgbClr val="F0AB00"/>
                </a:buClr>
                <a:buSzPct val="80000"/>
                <a:tabLst>
                  <a:tab pos="7199111" algn="r"/>
                </a:tabLst>
              </a:pPr>
              <a:r>
                <a:rPr lang="en-US" sz="1800" kern="0" dirty="0">
                  <a:solidFill>
                    <a:sysClr val="windowText" lastClr="000000"/>
                  </a:solidFill>
                  <a:latin typeface="Arial"/>
                  <a:ea typeface="+mj-ea"/>
                  <a:cs typeface="+mj-cs"/>
                </a:rPr>
                <a:t>All security decisions based on user roles.</a:t>
              </a:r>
            </a:p>
          </p:txBody>
        </p:sp>
        <p:cxnSp>
          <p:nvCxnSpPr>
            <p:cNvPr id="8" name="Straight Connector 23"/>
            <p:cNvCxnSpPr/>
            <p:nvPr/>
          </p:nvCxnSpPr>
          <p:spPr bwMode="gray">
            <a:xfrm>
              <a:off x="671694" y="1875521"/>
              <a:ext cx="2361519" cy="4762"/>
            </a:xfrm>
            <a:prstGeom prst="line">
              <a:avLst/>
            </a:prstGeom>
            <a:noFill/>
            <a:ln w="57150" cap="flat" cmpd="sng" algn="ctr">
              <a:solidFill>
                <a:srgbClr val="000000"/>
              </a:solidFill>
              <a:prstDash val="solid"/>
            </a:ln>
            <a:effectLst/>
          </p:spPr>
        </p:cxnSp>
      </p:grpSp>
      <p:grpSp>
        <p:nvGrpSpPr>
          <p:cNvPr id="9" name="Gruppierung 8"/>
          <p:cNvGrpSpPr/>
          <p:nvPr/>
        </p:nvGrpSpPr>
        <p:grpSpPr>
          <a:xfrm>
            <a:off x="3375493" y="1885045"/>
            <a:ext cx="2380915" cy="738700"/>
            <a:chOff x="3368993" y="1885045"/>
            <a:chExt cx="2380915" cy="738700"/>
          </a:xfrm>
        </p:grpSpPr>
        <p:sp>
          <p:nvSpPr>
            <p:cNvPr id="10" name="TextBox 41"/>
            <p:cNvSpPr txBox="1"/>
            <p:nvPr/>
          </p:nvSpPr>
          <p:spPr>
            <a:xfrm>
              <a:off x="3368993" y="1993695"/>
              <a:ext cx="2380915" cy="630050"/>
            </a:xfrm>
            <a:prstGeom prst="rect">
              <a:avLst/>
            </a:prstGeom>
            <a:noFill/>
          </p:spPr>
          <p:txBody>
            <a:bodyPr wrap="square" lIns="0" tIns="14400" rIns="121837" bIns="60917" rtlCol="0">
              <a:spAutoFit/>
            </a:bodyPr>
            <a:lstStyle/>
            <a:p>
              <a:pPr lvl="0">
                <a:spcBef>
                  <a:spcPct val="50000"/>
                </a:spcBef>
                <a:buClr>
                  <a:srgbClr val="F0AB00"/>
                </a:buClr>
                <a:buSzPct val="80000"/>
                <a:tabLst>
                  <a:tab pos="7199111" algn="r"/>
                </a:tabLst>
              </a:pPr>
              <a:r>
                <a:rPr lang="en-US" sz="1800" kern="0" dirty="0">
                  <a:solidFill>
                    <a:sysClr val="windowText" lastClr="000000"/>
                  </a:solidFill>
                  <a:latin typeface="Arial"/>
                  <a:ea typeface="+mj-ea"/>
                  <a:cs typeface="+mj-cs"/>
                </a:rPr>
                <a:t>Multiple roles for each user.</a:t>
              </a:r>
            </a:p>
          </p:txBody>
        </p:sp>
        <p:cxnSp>
          <p:nvCxnSpPr>
            <p:cNvPr id="11" name="Straight Connector 23"/>
            <p:cNvCxnSpPr/>
            <p:nvPr/>
          </p:nvCxnSpPr>
          <p:spPr bwMode="gray">
            <a:xfrm>
              <a:off x="3373908" y="1885045"/>
              <a:ext cx="2376000" cy="0"/>
            </a:xfrm>
            <a:prstGeom prst="line">
              <a:avLst/>
            </a:prstGeom>
            <a:noFill/>
            <a:ln w="57150" cap="flat" cmpd="sng" algn="ctr">
              <a:solidFill>
                <a:srgbClr val="000000"/>
              </a:solidFill>
              <a:prstDash val="solid"/>
            </a:ln>
            <a:effectLst/>
          </p:spPr>
        </p:cxnSp>
      </p:grpSp>
      <p:grpSp>
        <p:nvGrpSpPr>
          <p:cNvPr id="12" name="Gruppierung 11"/>
          <p:cNvGrpSpPr/>
          <p:nvPr/>
        </p:nvGrpSpPr>
        <p:grpSpPr>
          <a:xfrm>
            <a:off x="6090602" y="1881613"/>
            <a:ext cx="2376000" cy="1023523"/>
            <a:chOff x="6090602" y="1881613"/>
            <a:chExt cx="2376000" cy="1023523"/>
          </a:xfrm>
        </p:grpSpPr>
        <p:sp>
          <p:nvSpPr>
            <p:cNvPr id="13" name="TextBox 41"/>
            <p:cNvSpPr txBox="1"/>
            <p:nvPr/>
          </p:nvSpPr>
          <p:spPr>
            <a:xfrm>
              <a:off x="6118581" y="1998087"/>
              <a:ext cx="2348021" cy="907049"/>
            </a:xfrm>
            <a:prstGeom prst="rect">
              <a:avLst/>
            </a:prstGeom>
            <a:noFill/>
          </p:spPr>
          <p:txBody>
            <a:bodyPr wrap="square" lIns="0" tIns="14400" rIns="121837" bIns="60917" rtlCol="0">
              <a:spAutoFit/>
            </a:bodyPr>
            <a:lstStyle/>
            <a:p>
              <a:pPr lvl="0">
                <a:spcBef>
                  <a:spcPct val="50000"/>
                </a:spcBef>
                <a:buClr>
                  <a:srgbClr val="F0AB00"/>
                </a:buClr>
                <a:buSzPct val="80000"/>
                <a:tabLst>
                  <a:tab pos="7199111" algn="r"/>
                </a:tabLst>
              </a:pPr>
              <a:r>
                <a:rPr lang="en-US" sz="1800" kern="0" dirty="0">
                  <a:solidFill>
                    <a:sysClr val="windowText" lastClr="000000"/>
                  </a:solidFill>
                  <a:latin typeface="Arial"/>
                  <a:ea typeface="+mj-ea"/>
                  <a:cs typeface="+mj-cs"/>
                </a:rPr>
                <a:t>Roles mapping stored on LDAP servers or </a:t>
              </a:r>
              <a:r>
                <a:rPr lang="en-US" sz="1800" kern="0" dirty="0" err="1">
                  <a:solidFill>
                    <a:sysClr val="windowText" lastClr="000000"/>
                  </a:solidFill>
                  <a:latin typeface="Arial"/>
                  <a:ea typeface="+mj-ea"/>
                  <a:cs typeface="+mj-cs"/>
                </a:rPr>
                <a:t>hybris</a:t>
              </a:r>
              <a:r>
                <a:rPr lang="en-US" sz="1800" kern="0" dirty="0">
                  <a:solidFill>
                    <a:sysClr val="windowText" lastClr="000000"/>
                  </a:solidFill>
                  <a:latin typeface="Arial"/>
                  <a:ea typeface="+mj-ea"/>
                  <a:cs typeface="+mj-cs"/>
                </a:rPr>
                <a:t> persistence.</a:t>
              </a:r>
            </a:p>
          </p:txBody>
        </p:sp>
        <p:cxnSp>
          <p:nvCxnSpPr>
            <p:cNvPr id="14" name="Straight Connector 23"/>
            <p:cNvCxnSpPr/>
            <p:nvPr/>
          </p:nvCxnSpPr>
          <p:spPr bwMode="gray">
            <a:xfrm>
              <a:off x="6090602" y="1881613"/>
              <a:ext cx="2376000" cy="0"/>
            </a:xfrm>
            <a:prstGeom prst="line">
              <a:avLst/>
            </a:prstGeom>
            <a:noFill/>
            <a:ln w="57150" cap="flat" cmpd="sng" algn="ctr">
              <a:solidFill>
                <a:srgbClr val="000000"/>
              </a:solidFill>
              <a:prstDash val="solid"/>
            </a:ln>
            <a:effectLst/>
          </p:spPr>
        </p:cxnSp>
      </p:grpSp>
      <p:grpSp>
        <p:nvGrpSpPr>
          <p:cNvPr id="15" name="Gruppierung 14"/>
          <p:cNvGrpSpPr/>
          <p:nvPr/>
        </p:nvGrpSpPr>
        <p:grpSpPr>
          <a:xfrm>
            <a:off x="678194" y="3470641"/>
            <a:ext cx="2622700" cy="736172"/>
            <a:chOff x="671694" y="3308081"/>
            <a:chExt cx="2622700" cy="736172"/>
          </a:xfrm>
        </p:grpSpPr>
        <p:sp>
          <p:nvSpPr>
            <p:cNvPr id="16" name="TextBox 41"/>
            <p:cNvSpPr txBox="1"/>
            <p:nvPr/>
          </p:nvSpPr>
          <p:spPr>
            <a:xfrm>
              <a:off x="678194" y="3414203"/>
              <a:ext cx="2616200" cy="630050"/>
            </a:xfrm>
            <a:prstGeom prst="rect">
              <a:avLst/>
            </a:prstGeom>
            <a:noFill/>
          </p:spPr>
          <p:txBody>
            <a:bodyPr wrap="square" lIns="0" tIns="14400" rIns="121837" bIns="60917" rtlCol="0">
              <a:spAutoFit/>
            </a:bodyPr>
            <a:lstStyle/>
            <a:p>
              <a:pPr lvl="0">
                <a:spcBef>
                  <a:spcPct val="50000"/>
                </a:spcBef>
                <a:buClr>
                  <a:srgbClr val="F0AB00"/>
                </a:buClr>
                <a:buSzPct val="80000"/>
                <a:tabLst>
                  <a:tab pos="7199111" algn="r"/>
                </a:tabLst>
              </a:pPr>
              <a:r>
                <a:rPr lang="en-US" sz="1800" kern="0" dirty="0">
                  <a:solidFill>
                    <a:sysClr val="windowText" lastClr="000000"/>
                  </a:solidFill>
                  <a:latin typeface="Arial"/>
                  <a:ea typeface="+mj-ea"/>
                  <a:cs typeface="+mj-cs"/>
                </a:rPr>
                <a:t>Tools for hierarchical roles creation.</a:t>
              </a:r>
            </a:p>
          </p:txBody>
        </p:sp>
        <p:cxnSp>
          <p:nvCxnSpPr>
            <p:cNvPr id="17" name="Straight Connector 23"/>
            <p:cNvCxnSpPr/>
            <p:nvPr/>
          </p:nvCxnSpPr>
          <p:spPr bwMode="gray">
            <a:xfrm>
              <a:off x="671694" y="3308081"/>
              <a:ext cx="2361519" cy="4762"/>
            </a:xfrm>
            <a:prstGeom prst="line">
              <a:avLst/>
            </a:prstGeom>
            <a:noFill/>
            <a:ln w="57150" cap="flat" cmpd="sng" algn="ctr">
              <a:solidFill>
                <a:srgbClr val="000000"/>
              </a:solidFill>
              <a:prstDash val="solid"/>
            </a:ln>
            <a:effectLst/>
          </p:spPr>
        </p:cxnSp>
      </p:grpSp>
      <p:grpSp>
        <p:nvGrpSpPr>
          <p:cNvPr id="18" name="Gruppierung 17"/>
          <p:cNvGrpSpPr/>
          <p:nvPr/>
        </p:nvGrpSpPr>
        <p:grpSpPr>
          <a:xfrm>
            <a:off x="3375493" y="3480165"/>
            <a:ext cx="2380915" cy="1292698"/>
            <a:chOff x="3368993" y="3317605"/>
            <a:chExt cx="2380915" cy="1292698"/>
          </a:xfrm>
        </p:grpSpPr>
        <p:sp>
          <p:nvSpPr>
            <p:cNvPr id="19" name="TextBox 41"/>
            <p:cNvSpPr txBox="1"/>
            <p:nvPr/>
          </p:nvSpPr>
          <p:spPr>
            <a:xfrm>
              <a:off x="3368993" y="3426255"/>
              <a:ext cx="2380915" cy="1184048"/>
            </a:xfrm>
            <a:prstGeom prst="rect">
              <a:avLst/>
            </a:prstGeom>
            <a:noFill/>
          </p:spPr>
          <p:txBody>
            <a:bodyPr wrap="square" lIns="0" tIns="14400" rIns="121837" bIns="60917" rtlCol="0">
              <a:spAutoFit/>
            </a:bodyPr>
            <a:lstStyle/>
            <a:p>
              <a:pPr lvl="0">
                <a:spcBef>
                  <a:spcPct val="50000"/>
                </a:spcBef>
                <a:buClr>
                  <a:srgbClr val="F0AB00"/>
                </a:buClr>
                <a:buSzPct val="80000"/>
                <a:tabLst>
                  <a:tab pos="7199111" algn="r"/>
                </a:tabLst>
              </a:pPr>
              <a:r>
                <a:rPr lang="en-US" sz="1800" kern="0" dirty="0">
                  <a:solidFill>
                    <a:sysClr val="windowText" lastClr="000000"/>
                  </a:solidFill>
                  <a:latin typeface="Arial"/>
                  <a:ea typeface="+mj-ea"/>
                  <a:cs typeface="+mj-cs"/>
                </a:rPr>
                <a:t>Security check performed before execution of an action.</a:t>
              </a:r>
            </a:p>
          </p:txBody>
        </p:sp>
        <p:cxnSp>
          <p:nvCxnSpPr>
            <p:cNvPr id="20" name="Straight Connector 23"/>
            <p:cNvCxnSpPr/>
            <p:nvPr/>
          </p:nvCxnSpPr>
          <p:spPr bwMode="gray">
            <a:xfrm>
              <a:off x="3373908" y="3317605"/>
              <a:ext cx="2376000" cy="0"/>
            </a:xfrm>
            <a:prstGeom prst="line">
              <a:avLst/>
            </a:prstGeom>
            <a:noFill/>
            <a:ln w="57150" cap="flat" cmpd="sng" algn="ctr">
              <a:solidFill>
                <a:srgbClr val="000000"/>
              </a:solidFill>
              <a:prstDash val="solid"/>
            </a:ln>
            <a:effectLst/>
          </p:spPr>
        </p:cxnSp>
      </p:grpSp>
    </p:spTree>
    <p:extLst>
      <p:ext uri="{BB962C8B-B14F-4D97-AF65-F5344CB8AC3E}">
        <p14:creationId xmlns:p14="http://schemas.microsoft.com/office/powerpoint/2010/main" val="212529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2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299"/>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299"/>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299"/>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299"/>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261634" y="283969"/>
            <a:ext cx="7698791" cy="383182"/>
          </a:xfrm>
        </p:spPr>
        <p:txBody>
          <a:bodyPr/>
          <a:lstStyle/>
          <a:p>
            <a:r>
              <a:rPr lang="pl-PL" sz="2100" dirty="0" smtClean="0">
                <a:solidFill>
                  <a:schemeClr val="tx1"/>
                </a:solidFill>
                <a:latin typeface="+mj-lt"/>
              </a:rPr>
              <a:t>SECURING YOUR MODEL</a:t>
            </a:r>
            <a:endParaRPr lang="en-US" sz="2100" dirty="0">
              <a:solidFill>
                <a:schemeClr val="tx1"/>
              </a:solidFill>
              <a:latin typeface="+mj-lt"/>
            </a:endParaRPr>
          </a:p>
        </p:txBody>
      </p:sp>
      <p:grpSp>
        <p:nvGrpSpPr>
          <p:cNvPr id="4" name="Gruppierung 3"/>
          <p:cNvGrpSpPr/>
          <p:nvPr/>
        </p:nvGrpSpPr>
        <p:grpSpPr>
          <a:xfrm>
            <a:off x="678194" y="1875521"/>
            <a:ext cx="2371679" cy="736172"/>
            <a:chOff x="671694" y="1875521"/>
            <a:chExt cx="2371679" cy="736172"/>
          </a:xfrm>
        </p:grpSpPr>
        <p:sp>
          <p:nvSpPr>
            <p:cNvPr id="5" name="TextBox 41"/>
            <p:cNvSpPr txBox="1"/>
            <p:nvPr/>
          </p:nvSpPr>
          <p:spPr>
            <a:xfrm>
              <a:off x="678194" y="1981643"/>
              <a:ext cx="2365179" cy="630050"/>
            </a:xfrm>
            <a:prstGeom prst="rect">
              <a:avLst/>
            </a:prstGeom>
            <a:noFill/>
          </p:spPr>
          <p:txBody>
            <a:bodyPr wrap="square" lIns="0" tIns="14400" rIns="121837" bIns="60917" rtlCol="0">
              <a:spAutoFit/>
            </a:bodyPr>
            <a:lstStyle/>
            <a:p>
              <a:pPr lvl="0">
                <a:spcBef>
                  <a:spcPct val="50000"/>
                </a:spcBef>
                <a:buClr>
                  <a:srgbClr val="F0AB00"/>
                </a:buClr>
                <a:buSzPct val="80000"/>
                <a:tabLst>
                  <a:tab pos="7199111" algn="r"/>
                </a:tabLst>
              </a:pPr>
              <a:r>
                <a:rPr lang="en-US" sz="1800" kern="0" dirty="0">
                  <a:solidFill>
                    <a:sysClr val="windowText" lastClr="000000"/>
                  </a:solidFill>
                  <a:latin typeface="Arial"/>
                  <a:ea typeface="+mj-ea"/>
                  <a:cs typeface="+mj-cs"/>
                </a:rPr>
                <a:t>Control of CRUD operations.</a:t>
              </a:r>
            </a:p>
          </p:txBody>
        </p:sp>
        <p:cxnSp>
          <p:nvCxnSpPr>
            <p:cNvPr id="7" name="Straight Connector 23"/>
            <p:cNvCxnSpPr/>
            <p:nvPr/>
          </p:nvCxnSpPr>
          <p:spPr bwMode="gray">
            <a:xfrm>
              <a:off x="671694" y="1875521"/>
              <a:ext cx="2361519" cy="4762"/>
            </a:xfrm>
            <a:prstGeom prst="line">
              <a:avLst/>
            </a:prstGeom>
            <a:noFill/>
            <a:ln w="57150" cap="flat" cmpd="sng" algn="ctr">
              <a:solidFill>
                <a:srgbClr val="000000"/>
              </a:solidFill>
              <a:prstDash val="solid"/>
            </a:ln>
            <a:effectLst/>
          </p:spPr>
        </p:cxnSp>
      </p:grpSp>
      <p:grpSp>
        <p:nvGrpSpPr>
          <p:cNvPr id="8" name="Gruppierung 7"/>
          <p:cNvGrpSpPr/>
          <p:nvPr/>
        </p:nvGrpSpPr>
        <p:grpSpPr>
          <a:xfrm>
            <a:off x="3375493" y="1885045"/>
            <a:ext cx="2380915" cy="738700"/>
            <a:chOff x="3368993" y="1885045"/>
            <a:chExt cx="2380915" cy="738700"/>
          </a:xfrm>
        </p:grpSpPr>
        <p:sp>
          <p:nvSpPr>
            <p:cNvPr id="9" name="TextBox 41"/>
            <p:cNvSpPr txBox="1"/>
            <p:nvPr/>
          </p:nvSpPr>
          <p:spPr>
            <a:xfrm>
              <a:off x="3368993" y="1993695"/>
              <a:ext cx="2380915" cy="630050"/>
            </a:xfrm>
            <a:prstGeom prst="rect">
              <a:avLst/>
            </a:prstGeom>
            <a:noFill/>
          </p:spPr>
          <p:txBody>
            <a:bodyPr wrap="square" lIns="0" tIns="14400" rIns="121837" bIns="60917" rtlCol="0">
              <a:spAutoFit/>
            </a:bodyPr>
            <a:lstStyle/>
            <a:p>
              <a:pPr lvl="0">
                <a:spcBef>
                  <a:spcPct val="50000"/>
                </a:spcBef>
                <a:buClr>
                  <a:srgbClr val="F0AB00"/>
                </a:buClr>
                <a:buSzPct val="80000"/>
                <a:tabLst>
                  <a:tab pos="7199111" algn="r"/>
                </a:tabLst>
              </a:pPr>
              <a:r>
                <a:rPr lang="en-US" sz="1800" kern="0" dirty="0">
                  <a:solidFill>
                    <a:sysClr val="windowText" lastClr="000000"/>
                  </a:solidFill>
                  <a:latin typeface="Arial"/>
                  <a:ea typeface="+mj-ea"/>
                  <a:cs typeface="+mj-cs"/>
                </a:rPr>
                <a:t>Spring security mechanisms.</a:t>
              </a:r>
            </a:p>
          </p:txBody>
        </p:sp>
        <p:cxnSp>
          <p:nvCxnSpPr>
            <p:cNvPr id="10" name="Straight Connector 23"/>
            <p:cNvCxnSpPr/>
            <p:nvPr/>
          </p:nvCxnSpPr>
          <p:spPr bwMode="gray">
            <a:xfrm>
              <a:off x="3373908" y="1885045"/>
              <a:ext cx="2376000" cy="0"/>
            </a:xfrm>
            <a:prstGeom prst="line">
              <a:avLst/>
            </a:prstGeom>
            <a:noFill/>
            <a:ln w="57150" cap="flat" cmpd="sng" algn="ctr">
              <a:solidFill>
                <a:srgbClr val="000000"/>
              </a:solidFill>
              <a:prstDash val="solid"/>
            </a:ln>
            <a:effectLst/>
          </p:spPr>
        </p:cxnSp>
      </p:grpSp>
      <p:grpSp>
        <p:nvGrpSpPr>
          <p:cNvPr id="11" name="Gruppierung 10"/>
          <p:cNvGrpSpPr/>
          <p:nvPr/>
        </p:nvGrpSpPr>
        <p:grpSpPr>
          <a:xfrm>
            <a:off x="6090602" y="1881613"/>
            <a:ext cx="2376000" cy="746524"/>
            <a:chOff x="6090602" y="1881613"/>
            <a:chExt cx="2376000" cy="746524"/>
          </a:xfrm>
        </p:grpSpPr>
        <p:sp>
          <p:nvSpPr>
            <p:cNvPr id="12" name="TextBox 41"/>
            <p:cNvSpPr txBox="1"/>
            <p:nvPr/>
          </p:nvSpPr>
          <p:spPr>
            <a:xfrm>
              <a:off x="6118581" y="1998087"/>
              <a:ext cx="2348021" cy="630050"/>
            </a:xfrm>
            <a:prstGeom prst="rect">
              <a:avLst/>
            </a:prstGeom>
            <a:noFill/>
          </p:spPr>
          <p:txBody>
            <a:bodyPr wrap="square" lIns="0" tIns="14400" rIns="121837" bIns="60917" rtlCol="0">
              <a:spAutoFit/>
            </a:bodyPr>
            <a:lstStyle/>
            <a:p>
              <a:pPr lvl="0">
                <a:spcBef>
                  <a:spcPct val="50000"/>
                </a:spcBef>
                <a:buClr>
                  <a:srgbClr val="F0AB00"/>
                </a:buClr>
                <a:buSzPct val="80000"/>
                <a:tabLst>
                  <a:tab pos="7199111" algn="r"/>
                </a:tabLst>
              </a:pPr>
              <a:r>
                <a:rPr lang="en-US" sz="1800" kern="0" dirty="0" err="1">
                  <a:solidFill>
                    <a:sysClr val="windowText" lastClr="000000"/>
                  </a:solidFill>
                  <a:latin typeface="Arial"/>
                  <a:ea typeface="+mj-ea"/>
                  <a:cs typeface="+mj-cs"/>
                </a:rPr>
                <a:t>hybris</a:t>
              </a:r>
              <a:r>
                <a:rPr lang="en-US" sz="1800" kern="0" dirty="0">
                  <a:solidFill>
                    <a:sysClr val="windowText" lastClr="000000"/>
                  </a:solidFill>
                  <a:latin typeface="Arial"/>
                  <a:ea typeface="+mj-ea"/>
                  <a:cs typeface="+mj-cs"/>
                </a:rPr>
                <a:t> </a:t>
              </a:r>
              <a:r>
                <a:rPr lang="en-US" sz="1800" kern="0" dirty="0" err="1">
                  <a:solidFill>
                    <a:sysClr val="windowText" lastClr="000000"/>
                  </a:solidFill>
                  <a:latin typeface="Arial"/>
                  <a:ea typeface="+mj-ea"/>
                  <a:cs typeface="+mj-cs"/>
                </a:rPr>
                <a:t>FlexibleSearch</a:t>
              </a:r>
              <a:r>
                <a:rPr lang="en-US" sz="1800" kern="0" dirty="0">
                  <a:solidFill>
                    <a:sysClr val="windowText" lastClr="000000"/>
                  </a:solidFill>
                  <a:latin typeface="Arial"/>
                  <a:ea typeface="+mj-ea"/>
                  <a:cs typeface="+mj-cs"/>
                </a:rPr>
                <a:t> filters.</a:t>
              </a:r>
            </a:p>
          </p:txBody>
        </p:sp>
        <p:cxnSp>
          <p:nvCxnSpPr>
            <p:cNvPr id="13" name="Straight Connector 23"/>
            <p:cNvCxnSpPr/>
            <p:nvPr/>
          </p:nvCxnSpPr>
          <p:spPr bwMode="gray">
            <a:xfrm>
              <a:off x="6090602" y="1881613"/>
              <a:ext cx="2376000" cy="0"/>
            </a:xfrm>
            <a:prstGeom prst="line">
              <a:avLst/>
            </a:prstGeom>
            <a:noFill/>
            <a:ln w="57150" cap="flat" cmpd="sng" algn="ctr">
              <a:solidFill>
                <a:srgbClr val="000000"/>
              </a:solidFill>
              <a:prstDash val="solid"/>
            </a:ln>
            <a:effectLst/>
          </p:spPr>
        </p:cxnSp>
      </p:grpSp>
      <p:grpSp>
        <p:nvGrpSpPr>
          <p:cNvPr id="14" name="Gruppierung 13"/>
          <p:cNvGrpSpPr/>
          <p:nvPr/>
        </p:nvGrpSpPr>
        <p:grpSpPr>
          <a:xfrm>
            <a:off x="678194" y="3470641"/>
            <a:ext cx="2361519" cy="736172"/>
            <a:chOff x="671694" y="3308081"/>
            <a:chExt cx="2361519" cy="736172"/>
          </a:xfrm>
        </p:grpSpPr>
        <p:sp>
          <p:nvSpPr>
            <p:cNvPr id="15" name="TextBox 41"/>
            <p:cNvSpPr txBox="1"/>
            <p:nvPr/>
          </p:nvSpPr>
          <p:spPr>
            <a:xfrm>
              <a:off x="678194" y="3414203"/>
              <a:ext cx="2271866" cy="630050"/>
            </a:xfrm>
            <a:prstGeom prst="rect">
              <a:avLst/>
            </a:prstGeom>
            <a:noFill/>
          </p:spPr>
          <p:txBody>
            <a:bodyPr wrap="square" lIns="0" tIns="14400" rIns="121837" bIns="60917" rtlCol="0">
              <a:spAutoFit/>
            </a:bodyPr>
            <a:lstStyle/>
            <a:p>
              <a:pPr lvl="0">
                <a:spcBef>
                  <a:spcPct val="50000"/>
                </a:spcBef>
                <a:buClr>
                  <a:srgbClr val="F0AB00"/>
                </a:buClr>
                <a:buSzPct val="80000"/>
                <a:tabLst>
                  <a:tab pos="7199111" algn="r"/>
                </a:tabLst>
              </a:pPr>
              <a:r>
                <a:rPr lang="en-US" sz="1800" kern="0" dirty="0">
                  <a:solidFill>
                    <a:sysClr val="windowText" lastClr="000000"/>
                  </a:solidFill>
                  <a:latin typeface="Arial"/>
                  <a:ea typeface="+mj-ea"/>
                  <a:cs typeface="+mj-cs"/>
                </a:rPr>
                <a:t>Secured on the basis of user roles.</a:t>
              </a:r>
            </a:p>
          </p:txBody>
        </p:sp>
        <p:cxnSp>
          <p:nvCxnSpPr>
            <p:cNvPr id="16" name="Straight Connector 23"/>
            <p:cNvCxnSpPr/>
            <p:nvPr/>
          </p:nvCxnSpPr>
          <p:spPr bwMode="gray">
            <a:xfrm>
              <a:off x="671694" y="3308081"/>
              <a:ext cx="2361519" cy="4762"/>
            </a:xfrm>
            <a:prstGeom prst="line">
              <a:avLst/>
            </a:prstGeom>
            <a:noFill/>
            <a:ln w="57150" cap="flat" cmpd="sng" algn="ctr">
              <a:solidFill>
                <a:srgbClr val="000000"/>
              </a:solidFill>
              <a:prstDash val="solid"/>
            </a:ln>
            <a:effectLst/>
          </p:spPr>
        </p:cxnSp>
      </p:grpSp>
    </p:spTree>
    <p:extLst>
      <p:ext uri="{BB962C8B-B14F-4D97-AF65-F5344CB8AC3E}">
        <p14:creationId xmlns:p14="http://schemas.microsoft.com/office/powerpoint/2010/main" val="220656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2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299"/>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299"/>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2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261634" y="283969"/>
            <a:ext cx="7698791" cy="383182"/>
          </a:xfrm>
        </p:spPr>
        <p:txBody>
          <a:bodyPr/>
          <a:lstStyle/>
          <a:p>
            <a:r>
              <a:rPr lang="pl-PL" sz="2100" dirty="0" smtClean="0">
                <a:solidFill>
                  <a:schemeClr val="tx1"/>
                </a:solidFill>
                <a:latin typeface="+mj-lt"/>
              </a:rPr>
              <a:t>SECURING YOUR DATA</a:t>
            </a:r>
            <a:endParaRPr lang="en-US" sz="2100" dirty="0">
              <a:solidFill>
                <a:schemeClr val="tx1"/>
              </a:solidFill>
              <a:latin typeface="+mj-lt"/>
            </a:endParaRPr>
          </a:p>
        </p:txBody>
      </p:sp>
      <p:grpSp>
        <p:nvGrpSpPr>
          <p:cNvPr id="4" name="Gruppierung 3"/>
          <p:cNvGrpSpPr/>
          <p:nvPr/>
        </p:nvGrpSpPr>
        <p:grpSpPr>
          <a:xfrm>
            <a:off x="678194" y="1875521"/>
            <a:ext cx="2371679" cy="1013171"/>
            <a:chOff x="671694" y="1875521"/>
            <a:chExt cx="2371679" cy="1013171"/>
          </a:xfrm>
        </p:grpSpPr>
        <p:sp>
          <p:nvSpPr>
            <p:cNvPr id="5" name="TextBox 41"/>
            <p:cNvSpPr txBox="1"/>
            <p:nvPr/>
          </p:nvSpPr>
          <p:spPr>
            <a:xfrm>
              <a:off x="678194" y="1981643"/>
              <a:ext cx="2365179" cy="907049"/>
            </a:xfrm>
            <a:prstGeom prst="rect">
              <a:avLst/>
            </a:prstGeom>
            <a:noFill/>
          </p:spPr>
          <p:txBody>
            <a:bodyPr wrap="square" lIns="0" tIns="14400" rIns="121837" bIns="60917" rtlCol="0">
              <a:spAutoFit/>
            </a:bodyPr>
            <a:lstStyle/>
            <a:p>
              <a:pPr lvl="0">
                <a:spcBef>
                  <a:spcPct val="50000"/>
                </a:spcBef>
                <a:buClr>
                  <a:srgbClr val="F0AB00"/>
                </a:buClr>
                <a:buSzPct val="80000"/>
                <a:tabLst>
                  <a:tab pos="7199111" algn="r"/>
                </a:tabLst>
              </a:pPr>
              <a:r>
                <a:rPr lang="en-US" sz="1800" kern="0" dirty="0">
                  <a:solidFill>
                    <a:sysClr val="windowText" lastClr="000000"/>
                  </a:solidFill>
                  <a:latin typeface="Arial"/>
                  <a:ea typeface="+mj-ea"/>
                  <a:cs typeface="+mj-cs"/>
                </a:rPr>
                <a:t>Hashing and encryption of sensitive data.</a:t>
              </a:r>
            </a:p>
          </p:txBody>
        </p:sp>
        <p:cxnSp>
          <p:nvCxnSpPr>
            <p:cNvPr id="7" name="Straight Connector 23"/>
            <p:cNvCxnSpPr/>
            <p:nvPr/>
          </p:nvCxnSpPr>
          <p:spPr bwMode="gray">
            <a:xfrm>
              <a:off x="671694" y="1875521"/>
              <a:ext cx="2361519" cy="4762"/>
            </a:xfrm>
            <a:prstGeom prst="line">
              <a:avLst/>
            </a:prstGeom>
            <a:noFill/>
            <a:ln w="57150" cap="flat" cmpd="sng" algn="ctr">
              <a:solidFill>
                <a:srgbClr val="000000"/>
              </a:solidFill>
              <a:prstDash val="solid"/>
            </a:ln>
            <a:effectLst/>
          </p:spPr>
        </p:cxnSp>
      </p:grpSp>
      <p:grpSp>
        <p:nvGrpSpPr>
          <p:cNvPr id="8" name="Gruppierung 7"/>
          <p:cNvGrpSpPr/>
          <p:nvPr/>
        </p:nvGrpSpPr>
        <p:grpSpPr>
          <a:xfrm>
            <a:off x="3375493" y="1885045"/>
            <a:ext cx="2380915" cy="738700"/>
            <a:chOff x="3368993" y="1885045"/>
            <a:chExt cx="2380915" cy="738700"/>
          </a:xfrm>
        </p:grpSpPr>
        <p:sp>
          <p:nvSpPr>
            <p:cNvPr id="9" name="TextBox 41"/>
            <p:cNvSpPr txBox="1"/>
            <p:nvPr/>
          </p:nvSpPr>
          <p:spPr>
            <a:xfrm>
              <a:off x="3368993" y="1993695"/>
              <a:ext cx="2380915" cy="630050"/>
            </a:xfrm>
            <a:prstGeom prst="rect">
              <a:avLst/>
            </a:prstGeom>
            <a:noFill/>
          </p:spPr>
          <p:txBody>
            <a:bodyPr wrap="square" lIns="0" tIns="14400" rIns="121837" bIns="60917" rtlCol="0">
              <a:spAutoFit/>
            </a:bodyPr>
            <a:lstStyle/>
            <a:p>
              <a:pPr lvl="0">
                <a:spcBef>
                  <a:spcPct val="50000"/>
                </a:spcBef>
                <a:buClr>
                  <a:srgbClr val="F0AB00"/>
                </a:buClr>
                <a:buSzPct val="80000"/>
                <a:tabLst>
                  <a:tab pos="7199111" algn="r"/>
                </a:tabLst>
              </a:pPr>
              <a:r>
                <a:rPr lang="en-US" sz="1800" kern="0" dirty="0">
                  <a:solidFill>
                    <a:sysClr val="windowText" lastClr="000000"/>
                  </a:solidFill>
                  <a:latin typeface="Arial"/>
                  <a:ea typeface="+mj-ea"/>
                  <a:cs typeface="+mj-cs"/>
                </a:rPr>
                <a:t>Encryption of highly sensitive data.</a:t>
              </a:r>
            </a:p>
          </p:txBody>
        </p:sp>
        <p:cxnSp>
          <p:nvCxnSpPr>
            <p:cNvPr id="10" name="Straight Connector 23"/>
            <p:cNvCxnSpPr/>
            <p:nvPr/>
          </p:nvCxnSpPr>
          <p:spPr bwMode="gray">
            <a:xfrm>
              <a:off x="3373908" y="1885045"/>
              <a:ext cx="2376000" cy="0"/>
            </a:xfrm>
            <a:prstGeom prst="line">
              <a:avLst/>
            </a:prstGeom>
            <a:noFill/>
            <a:ln w="57150" cap="flat" cmpd="sng" algn="ctr">
              <a:solidFill>
                <a:srgbClr val="000000"/>
              </a:solidFill>
              <a:prstDash val="solid"/>
            </a:ln>
            <a:effectLst/>
          </p:spPr>
        </p:cxnSp>
      </p:grpSp>
      <p:grpSp>
        <p:nvGrpSpPr>
          <p:cNvPr id="11" name="Gruppierung 10"/>
          <p:cNvGrpSpPr/>
          <p:nvPr/>
        </p:nvGrpSpPr>
        <p:grpSpPr>
          <a:xfrm>
            <a:off x="6090602" y="1881613"/>
            <a:ext cx="2376000" cy="746524"/>
            <a:chOff x="6090602" y="1881613"/>
            <a:chExt cx="2376000" cy="746524"/>
          </a:xfrm>
        </p:grpSpPr>
        <p:sp>
          <p:nvSpPr>
            <p:cNvPr id="12" name="TextBox 41"/>
            <p:cNvSpPr txBox="1"/>
            <p:nvPr/>
          </p:nvSpPr>
          <p:spPr>
            <a:xfrm>
              <a:off x="6118581" y="1998087"/>
              <a:ext cx="2348021" cy="630050"/>
            </a:xfrm>
            <a:prstGeom prst="rect">
              <a:avLst/>
            </a:prstGeom>
            <a:noFill/>
          </p:spPr>
          <p:txBody>
            <a:bodyPr wrap="square" lIns="0" tIns="14400" rIns="121837" bIns="60917" rtlCol="0">
              <a:spAutoFit/>
            </a:bodyPr>
            <a:lstStyle/>
            <a:p>
              <a:pPr lvl="0">
                <a:spcBef>
                  <a:spcPct val="50000"/>
                </a:spcBef>
                <a:buClr>
                  <a:srgbClr val="F0AB00"/>
                </a:buClr>
                <a:buSzPct val="80000"/>
                <a:tabLst>
                  <a:tab pos="7199111" algn="r"/>
                </a:tabLst>
              </a:pPr>
              <a:r>
                <a:rPr lang="en-US" sz="1800" kern="0" dirty="0">
                  <a:solidFill>
                    <a:sysClr val="windowText" lastClr="000000"/>
                  </a:solidFill>
                  <a:latin typeface="Arial"/>
                  <a:ea typeface="+mj-ea"/>
                  <a:cs typeface="+mj-cs"/>
                </a:rPr>
                <a:t>Transparent Attribute Encryption.</a:t>
              </a:r>
            </a:p>
          </p:txBody>
        </p:sp>
        <p:cxnSp>
          <p:nvCxnSpPr>
            <p:cNvPr id="13" name="Straight Connector 23"/>
            <p:cNvCxnSpPr/>
            <p:nvPr/>
          </p:nvCxnSpPr>
          <p:spPr bwMode="gray">
            <a:xfrm>
              <a:off x="6090602" y="1881613"/>
              <a:ext cx="2376000" cy="0"/>
            </a:xfrm>
            <a:prstGeom prst="line">
              <a:avLst/>
            </a:prstGeom>
            <a:noFill/>
            <a:ln w="57150" cap="flat" cmpd="sng" algn="ctr">
              <a:solidFill>
                <a:srgbClr val="000000"/>
              </a:solidFill>
              <a:prstDash val="solid"/>
            </a:ln>
            <a:effectLst/>
          </p:spPr>
        </p:cxnSp>
      </p:grpSp>
      <p:grpSp>
        <p:nvGrpSpPr>
          <p:cNvPr id="14" name="Gruppierung 13"/>
          <p:cNvGrpSpPr/>
          <p:nvPr/>
        </p:nvGrpSpPr>
        <p:grpSpPr>
          <a:xfrm>
            <a:off x="678194" y="3470641"/>
            <a:ext cx="2361519" cy="1013171"/>
            <a:chOff x="671694" y="3308081"/>
            <a:chExt cx="2361519" cy="1013171"/>
          </a:xfrm>
        </p:grpSpPr>
        <p:sp>
          <p:nvSpPr>
            <p:cNvPr id="15" name="TextBox 41"/>
            <p:cNvSpPr txBox="1"/>
            <p:nvPr/>
          </p:nvSpPr>
          <p:spPr>
            <a:xfrm>
              <a:off x="678194" y="3414203"/>
              <a:ext cx="2282026" cy="907049"/>
            </a:xfrm>
            <a:prstGeom prst="rect">
              <a:avLst/>
            </a:prstGeom>
            <a:noFill/>
          </p:spPr>
          <p:txBody>
            <a:bodyPr wrap="square" lIns="0" tIns="14400" rIns="121837" bIns="60917" rtlCol="0">
              <a:spAutoFit/>
            </a:bodyPr>
            <a:lstStyle/>
            <a:p>
              <a:pPr lvl="0">
                <a:spcBef>
                  <a:spcPct val="50000"/>
                </a:spcBef>
                <a:buClr>
                  <a:srgbClr val="F0AB00"/>
                </a:buClr>
                <a:buSzPct val="80000"/>
                <a:tabLst>
                  <a:tab pos="7199111" algn="r"/>
                </a:tabLst>
              </a:pPr>
              <a:r>
                <a:rPr lang="en-US" sz="1800" kern="0" dirty="0">
                  <a:solidFill>
                    <a:sysClr val="windowText" lastClr="000000"/>
                  </a:solidFill>
                  <a:latin typeface="Arial"/>
                  <a:ea typeface="+mj-ea"/>
                  <a:cs typeface="+mj-cs"/>
                </a:rPr>
                <a:t>Managed through back-end administration UI.</a:t>
              </a:r>
            </a:p>
          </p:txBody>
        </p:sp>
        <p:cxnSp>
          <p:nvCxnSpPr>
            <p:cNvPr id="16" name="Straight Connector 23"/>
            <p:cNvCxnSpPr/>
            <p:nvPr/>
          </p:nvCxnSpPr>
          <p:spPr bwMode="gray">
            <a:xfrm>
              <a:off x="671694" y="3308081"/>
              <a:ext cx="2361519" cy="4762"/>
            </a:xfrm>
            <a:prstGeom prst="line">
              <a:avLst/>
            </a:prstGeom>
            <a:noFill/>
            <a:ln w="57150" cap="flat" cmpd="sng" algn="ctr">
              <a:solidFill>
                <a:srgbClr val="000000"/>
              </a:solidFill>
              <a:prstDash val="solid"/>
            </a:ln>
            <a:effectLst/>
          </p:spPr>
        </p:cxnSp>
      </p:grpSp>
      <p:grpSp>
        <p:nvGrpSpPr>
          <p:cNvPr id="17" name="Gruppierung 16"/>
          <p:cNvGrpSpPr/>
          <p:nvPr/>
        </p:nvGrpSpPr>
        <p:grpSpPr>
          <a:xfrm>
            <a:off x="3375493" y="3480165"/>
            <a:ext cx="2380915" cy="738700"/>
            <a:chOff x="3368993" y="3317605"/>
            <a:chExt cx="2380915" cy="738700"/>
          </a:xfrm>
        </p:grpSpPr>
        <p:sp>
          <p:nvSpPr>
            <p:cNvPr id="18" name="TextBox 41"/>
            <p:cNvSpPr txBox="1"/>
            <p:nvPr/>
          </p:nvSpPr>
          <p:spPr>
            <a:xfrm>
              <a:off x="3368993" y="3426255"/>
              <a:ext cx="2380915" cy="630050"/>
            </a:xfrm>
            <a:prstGeom prst="rect">
              <a:avLst/>
            </a:prstGeom>
            <a:noFill/>
          </p:spPr>
          <p:txBody>
            <a:bodyPr wrap="square" lIns="0" tIns="14400" rIns="121837" bIns="60917" rtlCol="0">
              <a:spAutoFit/>
            </a:bodyPr>
            <a:lstStyle/>
            <a:p>
              <a:pPr lvl="0">
                <a:spcBef>
                  <a:spcPct val="50000"/>
                </a:spcBef>
                <a:buClr>
                  <a:srgbClr val="F0AB00"/>
                </a:buClr>
                <a:buSzPct val="80000"/>
                <a:tabLst>
                  <a:tab pos="7199111" algn="r"/>
                </a:tabLst>
              </a:pPr>
              <a:r>
                <a:rPr lang="en-US" sz="1800" kern="0" dirty="0">
                  <a:solidFill>
                    <a:sysClr val="windowText" lastClr="000000"/>
                  </a:solidFill>
                  <a:latin typeface="Arial"/>
                  <a:ea typeface="+mj-ea"/>
                  <a:cs typeface="+mj-cs"/>
                </a:rPr>
                <a:t>PCI compliancy support.</a:t>
              </a:r>
            </a:p>
          </p:txBody>
        </p:sp>
        <p:cxnSp>
          <p:nvCxnSpPr>
            <p:cNvPr id="19" name="Straight Connector 23"/>
            <p:cNvCxnSpPr/>
            <p:nvPr/>
          </p:nvCxnSpPr>
          <p:spPr bwMode="gray">
            <a:xfrm>
              <a:off x="3373908" y="3317605"/>
              <a:ext cx="2376000" cy="0"/>
            </a:xfrm>
            <a:prstGeom prst="line">
              <a:avLst/>
            </a:prstGeom>
            <a:noFill/>
            <a:ln w="57150" cap="flat" cmpd="sng" algn="ctr">
              <a:solidFill>
                <a:srgbClr val="000000"/>
              </a:solidFill>
              <a:prstDash val="solid"/>
            </a:ln>
            <a:effectLst/>
          </p:spPr>
        </p:cxnSp>
      </p:grpSp>
    </p:spTree>
    <p:extLst>
      <p:ext uri="{BB962C8B-B14F-4D97-AF65-F5344CB8AC3E}">
        <p14:creationId xmlns:p14="http://schemas.microsoft.com/office/powerpoint/2010/main" val="355771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2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299"/>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299"/>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299"/>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299"/>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261634" y="283969"/>
            <a:ext cx="7698791" cy="383182"/>
          </a:xfrm>
        </p:spPr>
        <p:txBody>
          <a:bodyPr/>
          <a:lstStyle/>
          <a:p>
            <a:r>
              <a:rPr lang="pl-PL" sz="2100" dirty="0" smtClean="0">
                <a:solidFill>
                  <a:schemeClr val="tx1"/>
                </a:solidFill>
                <a:latin typeface="+mj-lt"/>
              </a:rPr>
              <a:t>AUDIT TRAILS</a:t>
            </a:r>
            <a:endParaRPr lang="en-US" sz="2100" dirty="0">
              <a:solidFill>
                <a:schemeClr val="tx1"/>
              </a:solidFill>
              <a:latin typeface="+mj-lt"/>
            </a:endParaRPr>
          </a:p>
        </p:txBody>
      </p:sp>
      <p:grpSp>
        <p:nvGrpSpPr>
          <p:cNvPr id="4" name="Gruppierung 3"/>
          <p:cNvGrpSpPr/>
          <p:nvPr/>
        </p:nvGrpSpPr>
        <p:grpSpPr>
          <a:xfrm>
            <a:off x="678194" y="1875521"/>
            <a:ext cx="2371679" cy="1013171"/>
            <a:chOff x="671694" y="1875521"/>
            <a:chExt cx="2371679" cy="1013171"/>
          </a:xfrm>
        </p:grpSpPr>
        <p:sp>
          <p:nvSpPr>
            <p:cNvPr id="5" name="TextBox 41"/>
            <p:cNvSpPr txBox="1"/>
            <p:nvPr/>
          </p:nvSpPr>
          <p:spPr>
            <a:xfrm>
              <a:off x="678194" y="1981643"/>
              <a:ext cx="2365179" cy="907049"/>
            </a:xfrm>
            <a:prstGeom prst="rect">
              <a:avLst/>
            </a:prstGeom>
            <a:noFill/>
          </p:spPr>
          <p:txBody>
            <a:bodyPr wrap="square" lIns="0" tIns="14400" rIns="121837" bIns="60917" rtlCol="0">
              <a:spAutoFit/>
            </a:bodyPr>
            <a:lstStyle/>
            <a:p>
              <a:pPr lvl="0">
                <a:spcBef>
                  <a:spcPct val="50000"/>
                </a:spcBef>
                <a:buClr>
                  <a:srgbClr val="F0AB00"/>
                </a:buClr>
                <a:buSzPct val="80000"/>
                <a:tabLst>
                  <a:tab pos="7199111" algn="r"/>
                </a:tabLst>
              </a:pPr>
              <a:r>
                <a:rPr lang="en-US" sz="1800" kern="0" dirty="0">
                  <a:solidFill>
                    <a:sysClr val="windowText" lastClr="000000"/>
                  </a:solidFill>
                  <a:latin typeface="Arial"/>
                  <a:ea typeface="+mj-ea"/>
                  <a:cs typeface="+mj-cs"/>
                </a:rPr>
                <a:t>All changes to information are recorded.</a:t>
              </a:r>
            </a:p>
          </p:txBody>
        </p:sp>
        <p:cxnSp>
          <p:nvCxnSpPr>
            <p:cNvPr id="7" name="Straight Connector 23"/>
            <p:cNvCxnSpPr/>
            <p:nvPr/>
          </p:nvCxnSpPr>
          <p:spPr bwMode="gray">
            <a:xfrm>
              <a:off x="671694" y="1875521"/>
              <a:ext cx="2361519" cy="4762"/>
            </a:xfrm>
            <a:prstGeom prst="line">
              <a:avLst/>
            </a:prstGeom>
            <a:noFill/>
            <a:ln w="57150" cap="flat" cmpd="sng" algn="ctr">
              <a:solidFill>
                <a:srgbClr val="000000"/>
              </a:solidFill>
              <a:prstDash val="solid"/>
            </a:ln>
            <a:effectLst/>
          </p:spPr>
        </p:cxnSp>
      </p:grpSp>
      <p:grpSp>
        <p:nvGrpSpPr>
          <p:cNvPr id="8" name="Gruppierung 7"/>
          <p:cNvGrpSpPr/>
          <p:nvPr/>
        </p:nvGrpSpPr>
        <p:grpSpPr>
          <a:xfrm>
            <a:off x="3375493" y="1885045"/>
            <a:ext cx="2380915" cy="1015699"/>
            <a:chOff x="3368993" y="1885045"/>
            <a:chExt cx="2380915" cy="1015699"/>
          </a:xfrm>
        </p:grpSpPr>
        <p:sp>
          <p:nvSpPr>
            <p:cNvPr id="9" name="TextBox 41"/>
            <p:cNvSpPr txBox="1"/>
            <p:nvPr/>
          </p:nvSpPr>
          <p:spPr>
            <a:xfrm>
              <a:off x="3368993" y="1993695"/>
              <a:ext cx="2380915" cy="907049"/>
            </a:xfrm>
            <a:prstGeom prst="rect">
              <a:avLst/>
            </a:prstGeom>
            <a:noFill/>
          </p:spPr>
          <p:txBody>
            <a:bodyPr wrap="square" lIns="0" tIns="14400" rIns="121837" bIns="60917" rtlCol="0">
              <a:spAutoFit/>
            </a:bodyPr>
            <a:lstStyle/>
            <a:p>
              <a:pPr lvl="0">
                <a:spcBef>
                  <a:spcPct val="50000"/>
                </a:spcBef>
                <a:buClr>
                  <a:srgbClr val="F0AB00"/>
                </a:buClr>
                <a:buSzPct val="80000"/>
                <a:tabLst>
                  <a:tab pos="7199111" algn="r"/>
                </a:tabLst>
              </a:pPr>
              <a:r>
                <a:rPr lang="en-US" sz="1800" kern="0" dirty="0">
                  <a:solidFill>
                    <a:sysClr val="windowText" lastClr="000000"/>
                  </a:solidFill>
                  <a:latin typeface="Arial"/>
                  <a:ea typeface="+mj-ea"/>
                  <a:cs typeface="+mj-cs"/>
                </a:rPr>
                <a:t>Type of change, user/entity, time, original and new values.</a:t>
              </a:r>
            </a:p>
          </p:txBody>
        </p:sp>
        <p:cxnSp>
          <p:nvCxnSpPr>
            <p:cNvPr id="10" name="Straight Connector 23"/>
            <p:cNvCxnSpPr/>
            <p:nvPr/>
          </p:nvCxnSpPr>
          <p:spPr bwMode="gray">
            <a:xfrm>
              <a:off x="3373908" y="1885045"/>
              <a:ext cx="2376000" cy="0"/>
            </a:xfrm>
            <a:prstGeom prst="line">
              <a:avLst/>
            </a:prstGeom>
            <a:noFill/>
            <a:ln w="57150" cap="flat" cmpd="sng" algn="ctr">
              <a:solidFill>
                <a:srgbClr val="000000"/>
              </a:solidFill>
              <a:prstDash val="solid"/>
            </a:ln>
            <a:effectLst/>
          </p:spPr>
        </p:cxnSp>
      </p:grpSp>
      <p:grpSp>
        <p:nvGrpSpPr>
          <p:cNvPr id="11" name="Gruppierung 10"/>
          <p:cNvGrpSpPr/>
          <p:nvPr/>
        </p:nvGrpSpPr>
        <p:grpSpPr>
          <a:xfrm>
            <a:off x="6090602" y="1881613"/>
            <a:ext cx="2376000" cy="1023523"/>
            <a:chOff x="6090602" y="1881613"/>
            <a:chExt cx="2376000" cy="1023523"/>
          </a:xfrm>
        </p:grpSpPr>
        <p:sp>
          <p:nvSpPr>
            <p:cNvPr id="12" name="TextBox 41"/>
            <p:cNvSpPr txBox="1"/>
            <p:nvPr/>
          </p:nvSpPr>
          <p:spPr>
            <a:xfrm>
              <a:off x="6118581" y="1998087"/>
              <a:ext cx="2348021" cy="907049"/>
            </a:xfrm>
            <a:prstGeom prst="rect">
              <a:avLst/>
            </a:prstGeom>
            <a:noFill/>
          </p:spPr>
          <p:txBody>
            <a:bodyPr wrap="square" lIns="0" tIns="14400" rIns="121837" bIns="60917" rtlCol="0">
              <a:spAutoFit/>
            </a:bodyPr>
            <a:lstStyle/>
            <a:p>
              <a:pPr lvl="0">
                <a:spcBef>
                  <a:spcPct val="50000"/>
                </a:spcBef>
                <a:buClr>
                  <a:srgbClr val="F0AB00"/>
                </a:buClr>
                <a:buSzPct val="80000"/>
                <a:tabLst>
                  <a:tab pos="7199111" algn="r"/>
                </a:tabLst>
              </a:pPr>
              <a:r>
                <a:rPr lang="en-US" sz="1800" kern="0" dirty="0">
                  <a:solidFill>
                    <a:sysClr val="windowText" lastClr="000000"/>
                  </a:solidFill>
                  <a:latin typeface="Arial"/>
                  <a:ea typeface="+mj-ea"/>
                  <a:cs typeface="+mj-cs"/>
                </a:rPr>
                <a:t>Help identify loopholes, violations and spoofing.</a:t>
              </a:r>
            </a:p>
          </p:txBody>
        </p:sp>
        <p:cxnSp>
          <p:nvCxnSpPr>
            <p:cNvPr id="13" name="Straight Connector 23"/>
            <p:cNvCxnSpPr/>
            <p:nvPr/>
          </p:nvCxnSpPr>
          <p:spPr bwMode="gray">
            <a:xfrm>
              <a:off x="6090602" y="1881613"/>
              <a:ext cx="2376000" cy="0"/>
            </a:xfrm>
            <a:prstGeom prst="line">
              <a:avLst/>
            </a:prstGeom>
            <a:noFill/>
            <a:ln w="57150" cap="flat" cmpd="sng" algn="ctr">
              <a:solidFill>
                <a:srgbClr val="000000"/>
              </a:solidFill>
              <a:prstDash val="solid"/>
            </a:ln>
            <a:effectLst/>
          </p:spPr>
        </p:cxnSp>
      </p:grpSp>
      <p:grpSp>
        <p:nvGrpSpPr>
          <p:cNvPr id="14" name="Gruppierung 13"/>
          <p:cNvGrpSpPr/>
          <p:nvPr/>
        </p:nvGrpSpPr>
        <p:grpSpPr>
          <a:xfrm>
            <a:off x="678194" y="3470641"/>
            <a:ext cx="2361519" cy="736172"/>
            <a:chOff x="671694" y="3308081"/>
            <a:chExt cx="2361519" cy="736172"/>
          </a:xfrm>
        </p:grpSpPr>
        <p:sp>
          <p:nvSpPr>
            <p:cNvPr id="15" name="TextBox 41"/>
            <p:cNvSpPr txBox="1"/>
            <p:nvPr/>
          </p:nvSpPr>
          <p:spPr>
            <a:xfrm>
              <a:off x="678194" y="3414203"/>
              <a:ext cx="2271866" cy="630050"/>
            </a:xfrm>
            <a:prstGeom prst="rect">
              <a:avLst/>
            </a:prstGeom>
            <a:noFill/>
          </p:spPr>
          <p:txBody>
            <a:bodyPr wrap="square" lIns="0" tIns="14400" rIns="121837" bIns="60917" rtlCol="0">
              <a:spAutoFit/>
            </a:bodyPr>
            <a:lstStyle/>
            <a:p>
              <a:pPr lvl="0">
                <a:spcBef>
                  <a:spcPct val="50000"/>
                </a:spcBef>
                <a:buClr>
                  <a:srgbClr val="F0AB00"/>
                </a:buClr>
                <a:buSzPct val="80000"/>
                <a:tabLst>
                  <a:tab pos="7199111" algn="r"/>
                </a:tabLst>
              </a:pPr>
              <a:r>
                <a:rPr lang="en-US" sz="1800" kern="0" dirty="0">
                  <a:solidFill>
                    <a:sysClr val="windowText" lastClr="000000"/>
                  </a:solidFill>
                  <a:latin typeface="Arial"/>
                  <a:ea typeface="+mj-ea"/>
                  <a:cs typeface="+mj-cs"/>
                </a:rPr>
                <a:t>Improved security maintenance.</a:t>
              </a:r>
            </a:p>
          </p:txBody>
        </p:sp>
        <p:cxnSp>
          <p:nvCxnSpPr>
            <p:cNvPr id="16" name="Straight Connector 23"/>
            <p:cNvCxnSpPr/>
            <p:nvPr/>
          </p:nvCxnSpPr>
          <p:spPr bwMode="gray">
            <a:xfrm>
              <a:off x="671694" y="3308081"/>
              <a:ext cx="2361519" cy="4762"/>
            </a:xfrm>
            <a:prstGeom prst="line">
              <a:avLst/>
            </a:prstGeom>
            <a:noFill/>
            <a:ln w="57150" cap="flat" cmpd="sng" algn="ctr">
              <a:solidFill>
                <a:srgbClr val="000000"/>
              </a:solidFill>
              <a:prstDash val="solid"/>
            </a:ln>
            <a:effectLst/>
          </p:spPr>
        </p:cxnSp>
      </p:grpSp>
    </p:spTree>
    <p:extLst>
      <p:ext uri="{BB962C8B-B14F-4D97-AF65-F5344CB8AC3E}">
        <p14:creationId xmlns:p14="http://schemas.microsoft.com/office/powerpoint/2010/main" val="2418299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2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299"/>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299"/>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2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261634" y="281276"/>
            <a:ext cx="7698791" cy="388568"/>
          </a:xfrm>
        </p:spPr>
        <p:txBody>
          <a:bodyPr/>
          <a:lstStyle/>
          <a:p>
            <a:r>
              <a:rPr lang="pl-PL" sz="2100" dirty="0" smtClean="0">
                <a:solidFill>
                  <a:schemeClr val="tx1"/>
                </a:solidFill>
                <a:latin typeface="Arial"/>
              </a:rPr>
              <a:t>EXTENSION CONCEPT</a:t>
            </a:r>
            <a:endParaRPr lang="en-US" sz="2100" dirty="0">
              <a:solidFill>
                <a:schemeClr val="tx1"/>
              </a:solidFill>
              <a:latin typeface="Arial"/>
            </a:endParaRPr>
          </a:p>
        </p:txBody>
      </p:sp>
      <p:pic>
        <p:nvPicPr>
          <p:cNvPr id="5" name="Bild 4" descr="Fig2-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09661" y="2108200"/>
            <a:ext cx="3769158" cy="4152390"/>
          </a:xfrm>
          <a:prstGeom prst="rect">
            <a:avLst/>
          </a:prstGeom>
        </p:spPr>
      </p:pic>
      <p:pic>
        <p:nvPicPr>
          <p:cNvPr id="8" name="Bild 7" descr="Fig2-3.png"/>
          <p:cNvPicPr>
            <a:picLocks noChangeAspect="1"/>
          </p:cNvPicPr>
          <p:nvPr/>
        </p:nvPicPr>
        <p:blipFill rotWithShape="1">
          <a:blip r:embed="rId4" cstate="email">
            <a:extLst>
              <a:ext uri="{28A0092B-C50C-407E-A947-70E740481C1C}">
                <a14:useLocalDpi xmlns:a14="http://schemas.microsoft.com/office/drawing/2010/main" val="0"/>
              </a:ext>
            </a:extLst>
          </a:blip>
          <a:srcRect l="40815" r="22755" b="59849"/>
          <a:stretch/>
        </p:blipFill>
        <p:spPr>
          <a:xfrm>
            <a:off x="3083109" y="1739899"/>
            <a:ext cx="3276979" cy="2930300"/>
          </a:xfrm>
          <a:prstGeom prst="rect">
            <a:avLst/>
          </a:prstGeom>
        </p:spPr>
      </p:pic>
      <p:pic>
        <p:nvPicPr>
          <p:cNvPr id="7" name="Bild 6" descr="Fig2-2.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886100" y="1282699"/>
            <a:ext cx="4897800" cy="5078889"/>
          </a:xfrm>
          <a:prstGeom prst="rect">
            <a:avLst/>
          </a:prstGeom>
        </p:spPr>
      </p:pic>
      <p:pic>
        <p:nvPicPr>
          <p:cNvPr id="9" name="Bild 8" descr="Fig2-4.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295019" y="2895600"/>
            <a:ext cx="968610" cy="631702"/>
          </a:xfrm>
          <a:prstGeom prst="rect">
            <a:avLst/>
          </a:prstGeom>
        </p:spPr>
      </p:pic>
    </p:spTree>
    <p:extLst>
      <p:ext uri="{BB962C8B-B14F-4D97-AF65-F5344CB8AC3E}">
        <p14:creationId xmlns:p14="http://schemas.microsoft.com/office/powerpoint/2010/main" val="393745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300" fill="hold"/>
                                        <p:tgtEl>
                                          <p:spTgt spid="7"/>
                                        </p:tgtEl>
                                        <p:attrNameLst>
                                          <p:attrName>ppt_x</p:attrName>
                                        </p:attrNameLst>
                                      </p:cBhvr>
                                      <p:tavLst>
                                        <p:tav tm="0">
                                          <p:val>
                                            <p:strVal val="0-#ppt_w/2"/>
                                          </p:val>
                                        </p:tav>
                                        <p:tav tm="100000">
                                          <p:val>
                                            <p:strVal val="#ppt_x"/>
                                          </p:val>
                                        </p:tav>
                                      </p:tavLst>
                                    </p:anim>
                                    <p:anim calcmode="lin" valueType="num">
                                      <p:cBhvr additive="base">
                                        <p:cTn id="8" dur="3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300"/>
                            </p:stCondLst>
                            <p:childTnLst>
                              <p:par>
                                <p:cTn id="10" presetID="6" presetClass="entr" presetSubtype="32" fill="hold" nodeType="afterEffect">
                                  <p:stCondLst>
                                    <p:cond delay="1000"/>
                                  </p:stCondLst>
                                  <p:childTnLst>
                                    <p:set>
                                      <p:cBhvr>
                                        <p:cTn id="11" dur="1" fill="hold">
                                          <p:stCondLst>
                                            <p:cond delay="0"/>
                                          </p:stCondLst>
                                        </p:cTn>
                                        <p:tgtEl>
                                          <p:spTgt spid="8"/>
                                        </p:tgtEl>
                                        <p:attrNameLst>
                                          <p:attrName>style.visibility</p:attrName>
                                        </p:attrNameLst>
                                      </p:cBhvr>
                                      <p:to>
                                        <p:strVal val="visible"/>
                                      </p:to>
                                    </p:set>
                                    <p:animEffect transition="in" filter="circle(out)">
                                      <p:cBhvr>
                                        <p:cTn id="12" dur="500"/>
                                        <p:tgtEl>
                                          <p:spTgt spid="8"/>
                                        </p:tgtEl>
                                      </p:cBhvr>
                                    </p:animEffect>
                                  </p:childTnLst>
                                </p:cTn>
                              </p:par>
                            </p:childTnLst>
                          </p:cTn>
                        </p:par>
                        <p:par>
                          <p:cTn id="13" fill="hold">
                            <p:stCondLst>
                              <p:cond delay="1800"/>
                            </p:stCondLst>
                            <p:childTnLst>
                              <p:par>
                                <p:cTn id="14" presetID="1" presetClass="entr" presetSubtype="0" fill="hold" nodeType="afterEffect">
                                  <p:stCondLst>
                                    <p:cond delay="100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261634" y="283969"/>
            <a:ext cx="7698791" cy="383182"/>
          </a:xfrm>
        </p:spPr>
        <p:txBody>
          <a:bodyPr/>
          <a:lstStyle/>
          <a:p>
            <a:r>
              <a:rPr lang="pl-PL" sz="2100" dirty="0" smtClean="0">
                <a:solidFill>
                  <a:schemeClr val="tx1"/>
                </a:solidFill>
                <a:latin typeface="+mj-lt"/>
              </a:rPr>
              <a:t>AUTHENTICATION AND AUTHORIZATION WITH LDAP</a:t>
            </a:r>
            <a:endParaRPr lang="en-US" sz="2100" dirty="0">
              <a:solidFill>
                <a:schemeClr val="tx1"/>
              </a:solidFill>
              <a:latin typeface="+mj-lt"/>
            </a:endParaRPr>
          </a:p>
        </p:txBody>
      </p:sp>
      <p:grpSp>
        <p:nvGrpSpPr>
          <p:cNvPr id="4" name="Gruppierung 3"/>
          <p:cNvGrpSpPr/>
          <p:nvPr/>
        </p:nvGrpSpPr>
        <p:grpSpPr>
          <a:xfrm>
            <a:off x="678194" y="1875521"/>
            <a:ext cx="2371679" cy="736172"/>
            <a:chOff x="671694" y="1875521"/>
            <a:chExt cx="2371679" cy="736172"/>
          </a:xfrm>
        </p:grpSpPr>
        <p:sp>
          <p:nvSpPr>
            <p:cNvPr id="5" name="TextBox 41"/>
            <p:cNvSpPr txBox="1"/>
            <p:nvPr/>
          </p:nvSpPr>
          <p:spPr>
            <a:xfrm>
              <a:off x="678194" y="1981643"/>
              <a:ext cx="2365179" cy="630050"/>
            </a:xfrm>
            <a:prstGeom prst="rect">
              <a:avLst/>
            </a:prstGeom>
            <a:noFill/>
          </p:spPr>
          <p:txBody>
            <a:bodyPr wrap="square" lIns="0" tIns="14400" rIns="121837" bIns="60917" rtlCol="0">
              <a:spAutoFit/>
            </a:bodyPr>
            <a:lstStyle/>
            <a:p>
              <a:pPr lvl="0">
                <a:spcBef>
                  <a:spcPct val="50000"/>
                </a:spcBef>
                <a:buClr>
                  <a:srgbClr val="F0AB00"/>
                </a:buClr>
                <a:buSzPct val="80000"/>
                <a:tabLst>
                  <a:tab pos="7199111" algn="r"/>
                </a:tabLst>
              </a:pPr>
              <a:r>
                <a:rPr lang="en-US" sz="1800" kern="0" dirty="0">
                  <a:solidFill>
                    <a:sysClr val="windowText" lastClr="000000"/>
                  </a:solidFill>
                  <a:latin typeface="Arial"/>
                  <a:ea typeface="+mj-ea"/>
                  <a:cs typeface="+mj-cs"/>
                </a:rPr>
                <a:t>Integration with LDAP and Active directories.</a:t>
              </a:r>
            </a:p>
          </p:txBody>
        </p:sp>
        <p:cxnSp>
          <p:nvCxnSpPr>
            <p:cNvPr id="7" name="Straight Connector 23"/>
            <p:cNvCxnSpPr/>
            <p:nvPr/>
          </p:nvCxnSpPr>
          <p:spPr bwMode="gray">
            <a:xfrm>
              <a:off x="671694" y="1875521"/>
              <a:ext cx="2361519" cy="4762"/>
            </a:xfrm>
            <a:prstGeom prst="line">
              <a:avLst/>
            </a:prstGeom>
            <a:noFill/>
            <a:ln w="57150" cap="flat" cmpd="sng" algn="ctr">
              <a:solidFill>
                <a:srgbClr val="000000"/>
              </a:solidFill>
              <a:prstDash val="solid"/>
            </a:ln>
            <a:effectLst/>
          </p:spPr>
        </p:cxnSp>
      </p:grpSp>
      <p:grpSp>
        <p:nvGrpSpPr>
          <p:cNvPr id="8" name="Gruppierung 7"/>
          <p:cNvGrpSpPr/>
          <p:nvPr/>
        </p:nvGrpSpPr>
        <p:grpSpPr>
          <a:xfrm>
            <a:off x="3375493" y="1885045"/>
            <a:ext cx="2380915" cy="738700"/>
            <a:chOff x="3368993" y="1885045"/>
            <a:chExt cx="2380915" cy="738700"/>
          </a:xfrm>
        </p:grpSpPr>
        <p:sp>
          <p:nvSpPr>
            <p:cNvPr id="9" name="TextBox 41"/>
            <p:cNvSpPr txBox="1"/>
            <p:nvPr/>
          </p:nvSpPr>
          <p:spPr>
            <a:xfrm>
              <a:off x="3368993" y="1993695"/>
              <a:ext cx="2380915" cy="630050"/>
            </a:xfrm>
            <a:prstGeom prst="rect">
              <a:avLst/>
            </a:prstGeom>
            <a:noFill/>
          </p:spPr>
          <p:txBody>
            <a:bodyPr wrap="square" lIns="0" tIns="14400" rIns="121837" bIns="60917" rtlCol="0">
              <a:spAutoFit/>
            </a:bodyPr>
            <a:lstStyle/>
            <a:p>
              <a:pPr lvl="0">
                <a:spcBef>
                  <a:spcPct val="50000"/>
                </a:spcBef>
                <a:buClr>
                  <a:srgbClr val="F0AB00"/>
                </a:buClr>
                <a:buSzPct val="80000"/>
                <a:tabLst>
                  <a:tab pos="7199111" algn="r"/>
                </a:tabLst>
              </a:pPr>
              <a:r>
                <a:rPr lang="en-US" sz="1800" kern="0" dirty="0">
                  <a:solidFill>
                    <a:sysClr val="windowText" lastClr="000000"/>
                  </a:solidFill>
                  <a:latin typeface="Arial"/>
                  <a:ea typeface="+mj-ea"/>
                  <a:cs typeface="+mj-cs"/>
                </a:rPr>
                <a:t>Verification of user accounts.</a:t>
              </a:r>
            </a:p>
          </p:txBody>
        </p:sp>
        <p:cxnSp>
          <p:nvCxnSpPr>
            <p:cNvPr id="10" name="Straight Connector 23"/>
            <p:cNvCxnSpPr/>
            <p:nvPr/>
          </p:nvCxnSpPr>
          <p:spPr bwMode="gray">
            <a:xfrm>
              <a:off x="3373908" y="1885045"/>
              <a:ext cx="2376000" cy="0"/>
            </a:xfrm>
            <a:prstGeom prst="line">
              <a:avLst/>
            </a:prstGeom>
            <a:noFill/>
            <a:ln w="57150" cap="flat" cmpd="sng" algn="ctr">
              <a:solidFill>
                <a:srgbClr val="000000"/>
              </a:solidFill>
              <a:prstDash val="solid"/>
            </a:ln>
            <a:effectLst/>
          </p:spPr>
        </p:cxnSp>
      </p:grpSp>
      <p:grpSp>
        <p:nvGrpSpPr>
          <p:cNvPr id="11" name="Gruppierung 10"/>
          <p:cNvGrpSpPr/>
          <p:nvPr/>
        </p:nvGrpSpPr>
        <p:grpSpPr>
          <a:xfrm>
            <a:off x="6090602" y="1881613"/>
            <a:ext cx="2376000" cy="746524"/>
            <a:chOff x="6090602" y="1881613"/>
            <a:chExt cx="2376000" cy="746524"/>
          </a:xfrm>
        </p:grpSpPr>
        <p:sp>
          <p:nvSpPr>
            <p:cNvPr id="12" name="TextBox 41"/>
            <p:cNvSpPr txBox="1"/>
            <p:nvPr/>
          </p:nvSpPr>
          <p:spPr>
            <a:xfrm>
              <a:off x="6118581" y="1998087"/>
              <a:ext cx="2348021" cy="630050"/>
            </a:xfrm>
            <a:prstGeom prst="rect">
              <a:avLst/>
            </a:prstGeom>
            <a:noFill/>
          </p:spPr>
          <p:txBody>
            <a:bodyPr wrap="square" lIns="0" tIns="14400" rIns="121837" bIns="60917" rtlCol="0">
              <a:spAutoFit/>
            </a:bodyPr>
            <a:lstStyle/>
            <a:p>
              <a:pPr lvl="0">
                <a:spcBef>
                  <a:spcPct val="50000"/>
                </a:spcBef>
                <a:buClr>
                  <a:srgbClr val="F0AB00"/>
                </a:buClr>
                <a:buSzPct val="80000"/>
                <a:tabLst>
                  <a:tab pos="7199111" algn="r"/>
                </a:tabLst>
              </a:pPr>
              <a:r>
                <a:rPr lang="en-US" sz="1800" kern="0" dirty="0">
                  <a:solidFill>
                    <a:sysClr val="windowText" lastClr="000000"/>
                  </a:solidFill>
                  <a:latin typeface="Arial"/>
                  <a:ea typeface="+mj-ea"/>
                  <a:cs typeface="+mj-cs"/>
                </a:rPr>
                <a:t>Support for Single-Sign-On.</a:t>
              </a:r>
            </a:p>
          </p:txBody>
        </p:sp>
        <p:cxnSp>
          <p:nvCxnSpPr>
            <p:cNvPr id="13" name="Straight Connector 23"/>
            <p:cNvCxnSpPr/>
            <p:nvPr/>
          </p:nvCxnSpPr>
          <p:spPr bwMode="gray">
            <a:xfrm>
              <a:off x="6090602" y="1881613"/>
              <a:ext cx="2376000" cy="0"/>
            </a:xfrm>
            <a:prstGeom prst="line">
              <a:avLst/>
            </a:prstGeom>
            <a:noFill/>
            <a:ln w="57150" cap="flat" cmpd="sng" algn="ctr">
              <a:solidFill>
                <a:srgbClr val="000000"/>
              </a:solidFill>
              <a:prstDash val="solid"/>
            </a:ln>
            <a:effectLst/>
          </p:spPr>
        </p:cxnSp>
      </p:grpSp>
      <p:grpSp>
        <p:nvGrpSpPr>
          <p:cNvPr id="14" name="Gruppierung 13"/>
          <p:cNvGrpSpPr/>
          <p:nvPr/>
        </p:nvGrpSpPr>
        <p:grpSpPr>
          <a:xfrm>
            <a:off x="678194" y="3470641"/>
            <a:ext cx="2361519" cy="1013171"/>
            <a:chOff x="671694" y="3308081"/>
            <a:chExt cx="2361519" cy="1013171"/>
          </a:xfrm>
        </p:grpSpPr>
        <p:sp>
          <p:nvSpPr>
            <p:cNvPr id="15" name="TextBox 41"/>
            <p:cNvSpPr txBox="1"/>
            <p:nvPr/>
          </p:nvSpPr>
          <p:spPr>
            <a:xfrm>
              <a:off x="678194" y="3414203"/>
              <a:ext cx="2271866" cy="907049"/>
            </a:xfrm>
            <a:prstGeom prst="rect">
              <a:avLst/>
            </a:prstGeom>
            <a:noFill/>
          </p:spPr>
          <p:txBody>
            <a:bodyPr wrap="square" lIns="0" tIns="14400" rIns="121837" bIns="60917" rtlCol="0">
              <a:spAutoFit/>
            </a:bodyPr>
            <a:lstStyle/>
            <a:p>
              <a:pPr lvl="0">
                <a:spcBef>
                  <a:spcPct val="50000"/>
                </a:spcBef>
                <a:buClr>
                  <a:srgbClr val="F0AB00"/>
                </a:buClr>
                <a:buSzPct val="80000"/>
                <a:tabLst>
                  <a:tab pos="7199111" algn="r"/>
                </a:tabLst>
              </a:pPr>
              <a:r>
                <a:rPr lang="en-US" sz="1800" kern="0" dirty="0">
                  <a:solidFill>
                    <a:sysClr val="windowText" lastClr="000000"/>
                  </a:solidFill>
                  <a:latin typeface="Arial"/>
                  <a:ea typeface="+mj-ea"/>
                  <a:cs typeface="+mj-cs"/>
                </a:rPr>
                <a:t>Importing of LDIF files and search results.</a:t>
              </a:r>
            </a:p>
          </p:txBody>
        </p:sp>
        <p:cxnSp>
          <p:nvCxnSpPr>
            <p:cNvPr id="16" name="Straight Connector 23"/>
            <p:cNvCxnSpPr/>
            <p:nvPr/>
          </p:nvCxnSpPr>
          <p:spPr bwMode="gray">
            <a:xfrm>
              <a:off x="671694" y="3308081"/>
              <a:ext cx="2361519" cy="4762"/>
            </a:xfrm>
            <a:prstGeom prst="line">
              <a:avLst/>
            </a:prstGeom>
            <a:noFill/>
            <a:ln w="57150" cap="flat" cmpd="sng" algn="ctr">
              <a:solidFill>
                <a:srgbClr val="000000"/>
              </a:solidFill>
              <a:prstDash val="solid"/>
            </a:ln>
            <a:effectLst/>
          </p:spPr>
        </p:cxnSp>
      </p:grpSp>
    </p:spTree>
    <p:extLst>
      <p:ext uri="{BB962C8B-B14F-4D97-AF65-F5344CB8AC3E}">
        <p14:creationId xmlns:p14="http://schemas.microsoft.com/office/powerpoint/2010/main" val="296557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2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299"/>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299"/>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2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0020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261634" y="281276"/>
            <a:ext cx="7698791" cy="388568"/>
          </a:xfrm>
        </p:spPr>
        <p:txBody>
          <a:bodyPr/>
          <a:lstStyle/>
          <a:p>
            <a:r>
              <a:rPr lang="pl-PL" sz="2100" dirty="0" smtClean="0">
                <a:solidFill>
                  <a:schemeClr val="tx1"/>
                </a:solidFill>
                <a:latin typeface="Arial"/>
              </a:rPr>
              <a:t>FRONTEND LAYER</a:t>
            </a:r>
            <a:endParaRPr lang="en-US" sz="2100" dirty="0">
              <a:solidFill>
                <a:schemeClr val="tx1"/>
              </a:solidFill>
              <a:latin typeface="Arial"/>
            </a:endParaRPr>
          </a:p>
        </p:txBody>
      </p:sp>
      <p:pic>
        <p:nvPicPr>
          <p:cNvPr id="3" name="Bild 2" descr="fig3-2.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667000" y="1451938"/>
            <a:ext cx="3919448" cy="4466262"/>
          </a:xfrm>
          <a:prstGeom prst="rect">
            <a:avLst/>
          </a:prstGeom>
        </p:spPr>
      </p:pic>
      <p:pic>
        <p:nvPicPr>
          <p:cNvPr id="2" name="Bild 1" descr="fig3-1.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298700" y="1866900"/>
            <a:ext cx="3966034" cy="3814772"/>
          </a:xfrm>
          <a:prstGeom prst="rect">
            <a:avLst/>
          </a:prstGeom>
        </p:spPr>
      </p:pic>
      <p:pic>
        <p:nvPicPr>
          <p:cNvPr id="4" name="Bild 3" descr="fig3-3.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311400" y="985575"/>
            <a:ext cx="3832474" cy="5363999"/>
          </a:xfrm>
          <a:prstGeom prst="rect">
            <a:avLst/>
          </a:prstGeom>
        </p:spPr>
      </p:pic>
      <p:pic>
        <p:nvPicPr>
          <p:cNvPr id="5" name="Bild 4" descr="fig3-4.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029360" y="1549400"/>
            <a:ext cx="1591709" cy="3619500"/>
          </a:xfrm>
          <a:prstGeom prst="rect">
            <a:avLst/>
          </a:prstGeom>
        </p:spPr>
      </p:pic>
      <p:pic>
        <p:nvPicPr>
          <p:cNvPr id="7" name="Bild 6" descr="fig3-5.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184400" y="722901"/>
            <a:ext cx="4807278" cy="6056299"/>
          </a:xfrm>
          <a:prstGeom prst="rect">
            <a:avLst/>
          </a:prstGeom>
        </p:spPr>
      </p:pic>
      <p:pic>
        <p:nvPicPr>
          <p:cNvPr id="8" name="Bild 7" descr="fig3-6.pn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060700" y="1066798"/>
            <a:ext cx="3820932" cy="5616000"/>
          </a:xfrm>
          <a:prstGeom prst="rect">
            <a:avLst/>
          </a:prstGeom>
        </p:spPr>
      </p:pic>
    </p:spTree>
    <p:extLst>
      <p:ext uri="{BB962C8B-B14F-4D97-AF65-F5344CB8AC3E}">
        <p14:creationId xmlns:p14="http://schemas.microsoft.com/office/powerpoint/2010/main" val="177838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out)">
                                      <p:cBhvr>
                                        <p:cTn id="12" dur="500"/>
                                        <p:tgtEl>
                                          <p:spTgt spid="4"/>
                                        </p:tgtEl>
                                      </p:cBhvr>
                                    </p:animEffect>
                                  </p:childTnLst>
                                </p:cTn>
                              </p:par>
                            </p:childTnLst>
                          </p:cTn>
                        </p:par>
                        <p:par>
                          <p:cTn id="13" fill="hold">
                            <p:stCondLst>
                              <p:cond delay="500"/>
                            </p:stCondLst>
                            <p:childTnLst>
                              <p:par>
                                <p:cTn id="14" presetID="22" presetClass="entr" presetSubtype="4" fill="hold" nodeType="afterEffect">
                                  <p:stCondLst>
                                    <p:cond delay="100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32"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out)">
                                      <p:cBhvr>
                                        <p:cTn id="21" dur="500"/>
                                        <p:tgtEl>
                                          <p:spTgt spid="7"/>
                                        </p:tgtEl>
                                      </p:cBhvr>
                                    </p:animEffect>
                                  </p:childTnLst>
                                </p:cTn>
                              </p:par>
                            </p:childTnLst>
                          </p:cTn>
                        </p:par>
                        <p:par>
                          <p:cTn id="22" fill="hold">
                            <p:stCondLst>
                              <p:cond delay="500"/>
                            </p:stCondLst>
                            <p:childTnLst>
                              <p:par>
                                <p:cTn id="23" presetID="6" presetClass="entr" presetSubtype="32" fill="hold" nodeType="afterEffect">
                                  <p:stCondLst>
                                    <p:cond delay="1000"/>
                                  </p:stCondLst>
                                  <p:childTnLst>
                                    <p:set>
                                      <p:cBhvr>
                                        <p:cTn id="24" dur="1" fill="hold">
                                          <p:stCondLst>
                                            <p:cond delay="0"/>
                                          </p:stCondLst>
                                        </p:cTn>
                                        <p:tgtEl>
                                          <p:spTgt spid="8"/>
                                        </p:tgtEl>
                                        <p:attrNameLst>
                                          <p:attrName>style.visibility</p:attrName>
                                        </p:attrNameLst>
                                      </p:cBhvr>
                                      <p:to>
                                        <p:strVal val="visible"/>
                                      </p:to>
                                    </p:set>
                                    <p:animEffect transition="in" filter="circle(out)">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261634" y="281276"/>
            <a:ext cx="7698791" cy="388568"/>
          </a:xfrm>
        </p:spPr>
        <p:txBody>
          <a:bodyPr/>
          <a:lstStyle/>
          <a:p>
            <a:r>
              <a:rPr lang="pl-PL" sz="2100" dirty="0">
                <a:solidFill>
                  <a:schemeClr val="tx1"/>
                </a:solidFill>
                <a:latin typeface="Arial"/>
              </a:rPr>
              <a:t>BUSINESS AND PERSISTENCE LAYER</a:t>
            </a:r>
            <a:endParaRPr lang="en-US" sz="2100" dirty="0">
              <a:solidFill>
                <a:schemeClr val="tx1"/>
              </a:solidFill>
              <a:latin typeface="Arial"/>
            </a:endParaRPr>
          </a:p>
        </p:txBody>
      </p:sp>
      <p:pic>
        <p:nvPicPr>
          <p:cNvPr id="4" name="Bild 3" descr="Fig4-1a.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90700" y="2946400"/>
            <a:ext cx="5266478" cy="3065405"/>
          </a:xfrm>
          <a:prstGeom prst="rect">
            <a:avLst/>
          </a:prstGeom>
        </p:spPr>
      </p:pic>
      <p:pic>
        <p:nvPicPr>
          <p:cNvPr id="5" name="Bild 4" descr="Fig4-2a.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857500" y="3038388"/>
            <a:ext cx="3124200" cy="2235699"/>
          </a:xfrm>
          <a:prstGeom prst="rect">
            <a:avLst/>
          </a:prstGeom>
        </p:spPr>
      </p:pic>
      <p:pic>
        <p:nvPicPr>
          <p:cNvPr id="9" name="Bild 8" descr="Fig4-3a.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573585" y="2942598"/>
            <a:ext cx="5801941" cy="3563999"/>
          </a:xfrm>
          <a:prstGeom prst="rect">
            <a:avLst/>
          </a:prstGeom>
        </p:spPr>
      </p:pic>
      <p:sp>
        <p:nvSpPr>
          <p:cNvPr id="11" name="Textfeld 10"/>
          <p:cNvSpPr txBox="1"/>
          <p:nvPr/>
        </p:nvSpPr>
        <p:spPr>
          <a:xfrm>
            <a:off x="4429051" y="2716978"/>
            <a:ext cx="92333" cy="307777"/>
          </a:xfrm>
          <a:prstGeom prst="rect">
            <a:avLst/>
          </a:prstGeom>
        </p:spPr>
        <p:txBody>
          <a:bodyPr wrap="none" lIns="0" rtlCol="0" anchor="ctr" anchorCtr="0">
            <a:spAutoFit/>
          </a:bodyPr>
          <a:lstStyle/>
          <a:p>
            <a:endParaRPr lang="de-DE" dirty="0" smtClean="0"/>
          </a:p>
        </p:txBody>
      </p:sp>
      <p:pic>
        <p:nvPicPr>
          <p:cNvPr id="12" name="Bild 11" descr="Fig4-4a.png"/>
          <p:cNvPicPr>
            <a:picLocks noChangeAspect="1"/>
          </p:cNvPicPr>
          <p:nvPr/>
        </p:nvPicPr>
        <p:blipFill rotWithShape="1">
          <a:blip r:embed="rId6" cstate="email">
            <a:extLst>
              <a:ext uri="{28A0092B-C50C-407E-A947-70E740481C1C}">
                <a14:useLocalDpi xmlns:a14="http://schemas.microsoft.com/office/drawing/2010/main" val="0"/>
              </a:ext>
            </a:extLst>
          </a:blip>
          <a:srcRect t="73905"/>
          <a:stretch/>
        </p:blipFill>
        <p:spPr>
          <a:xfrm>
            <a:off x="5418592" y="4201838"/>
            <a:ext cx="3054099" cy="630854"/>
          </a:xfrm>
          <a:prstGeom prst="rect">
            <a:avLst/>
          </a:prstGeom>
        </p:spPr>
      </p:pic>
      <p:pic>
        <p:nvPicPr>
          <p:cNvPr id="13" name="Bild 12" descr="Fig4-4a.png"/>
          <p:cNvPicPr>
            <a:picLocks noChangeAspect="1"/>
          </p:cNvPicPr>
          <p:nvPr/>
        </p:nvPicPr>
        <p:blipFill rotWithShape="1">
          <a:blip r:embed="rId6" cstate="email">
            <a:extLst>
              <a:ext uri="{28A0092B-C50C-407E-A947-70E740481C1C}">
                <a14:useLocalDpi xmlns:a14="http://schemas.microsoft.com/office/drawing/2010/main" val="0"/>
              </a:ext>
            </a:extLst>
          </a:blip>
          <a:srcRect t="14805" b="53047"/>
          <a:stretch/>
        </p:blipFill>
        <p:spPr>
          <a:xfrm>
            <a:off x="5418592" y="2881269"/>
            <a:ext cx="3054099" cy="777182"/>
          </a:xfrm>
          <a:prstGeom prst="rect">
            <a:avLst/>
          </a:prstGeom>
        </p:spPr>
      </p:pic>
      <p:pic>
        <p:nvPicPr>
          <p:cNvPr id="14" name="Bild 13" descr="Fig4-4a.png"/>
          <p:cNvPicPr>
            <a:picLocks noChangeAspect="1"/>
          </p:cNvPicPr>
          <p:nvPr/>
        </p:nvPicPr>
        <p:blipFill rotWithShape="1">
          <a:blip r:embed="rId6" cstate="email">
            <a:extLst>
              <a:ext uri="{28A0092B-C50C-407E-A947-70E740481C1C}">
                <a14:useLocalDpi xmlns:a14="http://schemas.microsoft.com/office/drawing/2010/main" val="0"/>
              </a:ext>
            </a:extLst>
          </a:blip>
          <a:srcRect t="-3260" b="81305"/>
          <a:stretch/>
        </p:blipFill>
        <p:spPr>
          <a:xfrm>
            <a:off x="5419360" y="3203584"/>
            <a:ext cx="3054099" cy="530759"/>
          </a:xfrm>
          <a:prstGeom prst="rect">
            <a:avLst/>
          </a:prstGeom>
        </p:spPr>
      </p:pic>
    </p:spTree>
    <p:extLst>
      <p:ext uri="{BB962C8B-B14F-4D97-AF65-F5344CB8AC3E}">
        <p14:creationId xmlns:p14="http://schemas.microsoft.com/office/powerpoint/2010/main" val="138773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5.64138E-7 1.73108E-6 L -0.00139 -0.1053 " pathEditMode="relative" rAng="0" ptsTypes="AA">
                                      <p:cBhvr>
                                        <p:cTn id="6" dur="1000" fill="hold"/>
                                        <p:tgtEl>
                                          <p:spTgt spid="5"/>
                                        </p:tgtEl>
                                        <p:attrNameLst>
                                          <p:attrName>ppt_x</p:attrName>
                                          <p:attrName>ppt_y</p:attrName>
                                        </p:attrNameLst>
                                      </p:cBhvr>
                                      <p:rCtr x="-69" y="-5277"/>
                                    </p:animMotion>
                                  </p:childTnLst>
                                </p:cTn>
                              </p:par>
                            </p:childTnLst>
                          </p:cTn>
                        </p:par>
                        <p:par>
                          <p:cTn id="7" fill="hold">
                            <p:stCondLst>
                              <p:cond delay="1000"/>
                            </p:stCondLst>
                            <p:childTnLst>
                              <p:par>
                                <p:cTn id="8" presetID="2" presetClass="entr" presetSubtype="2" fill="hold" nodeType="after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1+#ppt_w/2"/>
                                          </p:val>
                                        </p:tav>
                                        <p:tav tm="100000">
                                          <p:val>
                                            <p:strVal val="#ppt_x"/>
                                          </p:val>
                                        </p:tav>
                                      </p:tavLst>
                                    </p:anim>
                                    <p:anim calcmode="lin" valueType="num">
                                      <p:cBhvr additive="base">
                                        <p:cTn id="11"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nodeType="clickEffect">
                                  <p:stCondLst>
                                    <p:cond delay="0"/>
                                  </p:stCondLst>
                                  <p:childTnLst>
                                    <p:animMotion origin="layout" path="M -4.14134E-6 -4.14448E-6 L -4.14134E-6 -0.08983 " pathEditMode="relative" rAng="0" ptsTypes="AA">
                                      <p:cBhvr>
                                        <p:cTn id="15" dur="1000" fill="hold"/>
                                        <p:tgtEl>
                                          <p:spTgt spid="14"/>
                                        </p:tgtEl>
                                        <p:attrNameLst>
                                          <p:attrName>ppt_x</p:attrName>
                                          <p:attrName>ppt_y</p:attrName>
                                        </p:attrNameLst>
                                      </p:cBhvr>
                                      <p:rCtr x="0" y="-4492"/>
                                    </p:animMotion>
                                  </p:childTnLst>
                                </p:cTn>
                              </p:par>
                              <p:par>
                                <p:cTn id="16" presetID="42" presetClass="path" presetSubtype="0" accel="50000" decel="50000" fill="hold" nodeType="withEffect">
                                  <p:stCondLst>
                                    <p:cond delay="0"/>
                                  </p:stCondLst>
                                  <p:childTnLst>
                                    <p:animMotion origin="layout" path="M -0.00139 -0.10535 L -0.00139 -0.19009 " pathEditMode="relative" rAng="0" ptsTypes="AA">
                                      <p:cBhvr>
                                        <p:cTn id="17" dur="1000" fill="hold"/>
                                        <p:tgtEl>
                                          <p:spTgt spid="5"/>
                                        </p:tgtEl>
                                        <p:attrNameLst>
                                          <p:attrName>ppt_x</p:attrName>
                                          <p:attrName>ppt_y</p:attrName>
                                        </p:attrNameLst>
                                      </p:cBhvr>
                                      <p:rCtr x="0" y="-4237"/>
                                    </p:animMotion>
                                  </p:childTnLst>
                                </p:cTn>
                              </p:par>
                            </p:childTnLst>
                          </p:cTn>
                        </p:par>
                        <p:par>
                          <p:cTn id="18" fill="hold">
                            <p:stCondLst>
                              <p:cond delay="1000"/>
                            </p:stCondLst>
                            <p:childTnLst>
                              <p:par>
                                <p:cTn id="19" presetID="2" presetClass="entr" presetSubtype="2"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1+#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4" descr="Fig5-4.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999188" y="1862666"/>
            <a:ext cx="5032735" cy="4868332"/>
          </a:xfrm>
          <a:prstGeom prst="rect">
            <a:avLst/>
          </a:prstGeom>
        </p:spPr>
      </p:pic>
      <p:pic>
        <p:nvPicPr>
          <p:cNvPr id="4" name="Bild 3" descr="Fig5-3.png"/>
          <p:cNvPicPr>
            <a:picLocks noChangeAspect="1"/>
          </p:cNvPicPr>
          <p:nvPr/>
        </p:nvPicPr>
        <p:blipFill rotWithShape="1">
          <a:blip r:embed="rId4" cstate="email">
            <a:extLst>
              <a:ext uri="{28A0092B-C50C-407E-A947-70E740481C1C}">
                <a14:useLocalDpi xmlns:a14="http://schemas.microsoft.com/office/drawing/2010/main" val="0"/>
              </a:ext>
            </a:extLst>
          </a:blip>
          <a:srcRect t="22598" b="27532"/>
          <a:stretch/>
        </p:blipFill>
        <p:spPr>
          <a:xfrm>
            <a:off x="1707444" y="2935109"/>
            <a:ext cx="5616222" cy="2709333"/>
          </a:xfrm>
          <a:prstGeom prst="rect">
            <a:avLst/>
          </a:prstGeom>
        </p:spPr>
      </p:pic>
      <p:sp>
        <p:nvSpPr>
          <p:cNvPr id="6" name="Text Placeholder 5"/>
          <p:cNvSpPr>
            <a:spLocks noGrp="1"/>
          </p:cNvSpPr>
          <p:nvPr>
            <p:ph type="body" idx="10"/>
          </p:nvPr>
        </p:nvSpPr>
        <p:spPr>
          <a:xfrm>
            <a:off x="297637" y="281275"/>
            <a:ext cx="7698791" cy="388568"/>
          </a:xfrm>
        </p:spPr>
        <p:txBody>
          <a:bodyPr/>
          <a:lstStyle/>
          <a:p>
            <a:r>
              <a:rPr lang="en-US" sz="2100" dirty="0">
                <a:solidFill>
                  <a:schemeClr val="tx1"/>
                </a:solidFill>
                <a:latin typeface="Arial"/>
              </a:rPr>
              <a:t>D</a:t>
            </a:r>
            <a:r>
              <a:rPr lang="pl-PL" sz="2100" dirty="0">
                <a:solidFill>
                  <a:schemeClr val="tx1"/>
                </a:solidFill>
                <a:latin typeface="Arial"/>
              </a:rPr>
              <a:t>ATABASE</a:t>
            </a:r>
            <a:r>
              <a:rPr lang="en-US" sz="2100" dirty="0">
                <a:solidFill>
                  <a:schemeClr val="tx1"/>
                </a:solidFill>
                <a:latin typeface="Arial"/>
              </a:rPr>
              <a:t> &amp; A</a:t>
            </a:r>
            <a:r>
              <a:rPr lang="pl-PL" sz="2100" dirty="0">
                <a:solidFill>
                  <a:schemeClr val="tx1"/>
                </a:solidFill>
                <a:latin typeface="Arial"/>
              </a:rPr>
              <a:t>PPLICATION</a:t>
            </a:r>
            <a:r>
              <a:rPr lang="en-US" sz="2100" dirty="0">
                <a:solidFill>
                  <a:schemeClr val="tx1"/>
                </a:solidFill>
                <a:latin typeface="Arial"/>
              </a:rPr>
              <a:t> S</a:t>
            </a:r>
            <a:r>
              <a:rPr lang="pl-PL" sz="2100" dirty="0">
                <a:solidFill>
                  <a:schemeClr val="tx1"/>
                </a:solidFill>
                <a:latin typeface="Arial"/>
              </a:rPr>
              <a:t>ERVER</a:t>
            </a:r>
            <a:r>
              <a:rPr lang="en-US" sz="2100" dirty="0">
                <a:solidFill>
                  <a:schemeClr val="tx1"/>
                </a:solidFill>
                <a:latin typeface="Arial"/>
              </a:rPr>
              <a:t> E</a:t>
            </a:r>
            <a:r>
              <a:rPr lang="pl-PL" sz="2100" dirty="0">
                <a:solidFill>
                  <a:schemeClr val="tx1"/>
                </a:solidFill>
                <a:latin typeface="Arial"/>
              </a:rPr>
              <a:t>NVIRONMENT</a:t>
            </a:r>
            <a:endParaRPr lang="en-US" sz="2100" dirty="0">
              <a:solidFill>
                <a:schemeClr val="tx1"/>
              </a:solidFill>
              <a:latin typeface="Arial"/>
            </a:endParaRPr>
          </a:p>
        </p:txBody>
      </p:sp>
      <p:pic>
        <p:nvPicPr>
          <p:cNvPr id="3" name="Bild 2" descr="Fig5-2.png"/>
          <p:cNvPicPr>
            <a:picLocks noChangeAspect="1"/>
          </p:cNvPicPr>
          <p:nvPr/>
        </p:nvPicPr>
        <p:blipFill rotWithShape="1">
          <a:blip r:embed="rId5" cstate="email">
            <a:extLst>
              <a:ext uri="{28A0092B-C50C-407E-A947-70E740481C1C}">
                <a14:useLocalDpi xmlns:a14="http://schemas.microsoft.com/office/drawing/2010/main" val="0"/>
              </a:ext>
            </a:extLst>
          </a:blip>
          <a:srcRect l="38875" t="17774" r="42966" b="55258"/>
          <a:stretch/>
        </p:blipFill>
        <p:spPr>
          <a:xfrm>
            <a:off x="3915833" y="2723442"/>
            <a:ext cx="1001890" cy="1439334"/>
          </a:xfrm>
          <a:prstGeom prst="rect">
            <a:avLst/>
          </a:prstGeom>
        </p:spPr>
      </p:pic>
      <p:pic>
        <p:nvPicPr>
          <p:cNvPr id="2" name="Bild 1" descr="Fig5-1.png"/>
          <p:cNvPicPr>
            <a:picLocks noChangeAspect="1"/>
          </p:cNvPicPr>
          <p:nvPr/>
        </p:nvPicPr>
        <p:blipFill rotWithShape="1">
          <a:blip r:embed="rId6" cstate="email">
            <a:extLst>
              <a:ext uri="{28A0092B-C50C-407E-A947-70E740481C1C}">
                <a14:useLocalDpi xmlns:a14="http://schemas.microsoft.com/office/drawing/2010/main" val="0"/>
              </a:ext>
            </a:extLst>
          </a:blip>
          <a:srcRect l="21150" r="19918" b="63535"/>
          <a:stretch/>
        </p:blipFill>
        <p:spPr>
          <a:xfrm>
            <a:off x="2877030" y="1834443"/>
            <a:ext cx="3277051" cy="1961446"/>
          </a:xfrm>
          <a:prstGeom prst="rect">
            <a:avLst/>
          </a:prstGeom>
        </p:spPr>
      </p:pic>
      <p:pic>
        <p:nvPicPr>
          <p:cNvPr id="7" name="Bild 6" descr="Fig5-5.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225322" y="1061832"/>
            <a:ext cx="935767" cy="2923130"/>
          </a:xfrm>
          <a:prstGeom prst="rect">
            <a:avLst/>
          </a:prstGeom>
        </p:spPr>
      </p:pic>
      <p:pic>
        <p:nvPicPr>
          <p:cNvPr id="8" name="Bild 7" descr="Fig5-6.pn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782512" y="1631244"/>
            <a:ext cx="935767" cy="2935322"/>
          </a:xfrm>
          <a:prstGeom prst="rect">
            <a:avLst/>
          </a:prstGeom>
        </p:spPr>
      </p:pic>
      <p:pic>
        <p:nvPicPr>
          <p:cNvPr id="9" name="Bild 8" descr="Fig5-7.png"/>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5357979" y="1631244"/>
            <a:ext cx="935767" cy="2935322"/>
          </a:xfrm>
          <a:prstGeom prst="rect">
            <a:avLst/>
          </a:prstGeom>
        </p:spPr>
      </p:pic>
      <p:pic>
        <p:nvPicPr>
          <p:cNvPr id="10" name="Bild 9" descr="Fig5-8.png"/>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5894197" y="1052688"/>
            <a:ext cx="935767" cy="2932274"/>
          </a:xfrm>
          <a:prstGeom prst="rect">
            <a:avLst/>
          </a:prstGeom>
        </p:spPr>
      </p:pic>
      <p:pic>
        <p:nvPicPr>
          <p:cNvPr id="11" name="Bild 10" descr="Fig5-9.png"/>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5386201" y="5483681"/>
            <a:ext cx="2782917" cy="377965"/>
          </a:xfrm>
          <a:prstGeom prst="rect">
            <a:avLst/>
          </a:prstGeom>
        </p:spPr>
      </p:pic>
    </p:spTree>
    <p:extLst>
      <p:ext uri="{BB962C8B-B14F-4D97-AF65-F5344CB8AC3E}">
        <p14:creationId xmlns:p14="http://schemas.microsoft.com/office/powerpoint/2010/main" val="1293246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ppt_x"/>
                                          </p:val>
                                        </p:tav>
                                        <p:tav tm="100000">
                                          <p:val>
                                            <p:strVal val="#ppt_x"/>
                                          </p:val>
                                        </p:tav>
                                      </p:tavLst>
                                    </p:anim>
                                    <p:anim calcmode="lin" valueType="num">
                                      <p:cBhvr additive="base">
                                        <p:cTn id="8" dur="3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300"/>
                            </p:stCondLst>
                            <p:childTnLst>
                              <p:par>
                                <p:cTn id="10" presetID="22" presetClass="entr" presetSubtype="1" fill="hold" nodeType="after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300"/>
                                        <p:tgtEl>
                                          <p:spTgt spid="3"/>
                                        </p:tgtEl>
                                      </p:cBhvr>
                                    </p:animEffect>
                                  </p:childTnLst>
                                </p:cTn>
                              </p:par>
                            </p:childTnLst>
                          </p:cTn>
                        </p:par>
                        <p:par>
                          <p:cTn id="13" fill="hold">
                            <p:stCondLst>
                              <p:cond delay="700"/>
                            </p:stCondLst>
                            <p:childTnLst>
                              <p:par>
                                <p:cTn id="14" presetID="22" presetClass="entr" presetSubtype="8" fill="hold"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3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3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out)">
                                      <p:cBhvr>
                                        <p:cTn id="21" dur="1000"/>
                                        <p:tgtEl>
                                          <p:spTgt spid="4"/>
                                        </p:tgtEl>
                                      </p:cBhvr>
                                    </p:animEffect>
                                  </p:childTnLst>
                                </p:cTn>
                              </p:par>
                            </p:childTnLst>
                          </p:cTn>
                        </p:par>
                        <p:par>
                          <p:cTn id="22" fill="hold">
                            <p:stCondLst>
                              <p:cond delay="1000"/>
                            </p:stCondLst>
                            <p:childTnLst>
                              <p:par>
                                <p:cTn id="23" presetID="22" presetClass="entr" presetSubtype="4" fill="hold" nodeType="afterEffect">
                                  <p:stCondLst>
                                    <p:cond delay="50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300"/>
                                        <p:tgtEl>
                                          <p:spTgt spid="7"/>
                                        </p:tgtEl>
                                      </p:cBhvr>
                                    </p:animEffect>
                                  </p:childTnLst>
                                </p:cTn>
                              </p:par>
                            </p:childTnLst>
                          </p:cTn>
                        </p:par>
                        <p:par>
                          <p:cTn id="26" fill="hold">
                            <p:stCondLst>
                              <p:cond delay="1800"/>
                            </p:stCondLst>
                            <p:childTnLst>
                              <p:par>
                                <p:cTn id="27" presetID="22" presetClass="entr" presetSubtype="4" fill="hold" nodeType="afterEffect">
                                  <p:stCondLst>
                                    <p:cond delay="50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300"/>
                                        <p:tgtEl>
                                          <p:spTgt spid="9"/>
                                        </p:tgtEl>
                                      </p:cBhvr>
                                    </p:animEffect>
                                  </p:childTnLst>
                                </p:cTn>
                              </p:par>
                            </p:childTnLst>
                          </p:cTn>
                        </p:par>
                        <p:par>
                          <p:cTn id="30" fill="hold">
                            <p:stCondLst>
                              <p:cond delay="2600"/>
                            </p:stCondLst>
                            <p:childTnLst>
                              <p:par>
                                <p:cTn id="31" presetID="22" presetClass="entr" presetSubtype="4" fill="hold" nodeType="afterEffect">
                                  <p:stCondLst>
                                    <p:cond delay="50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300"/>
                                        <p:tgtEl>
                                          <p:spTgt spid="8"/>
                                        </p:tgtEl>
                                      </p:cBhvr>
                                    </p:animEffect>
                                  </p:childTnLst>
                                </p:cTn>
                              </p:par>
                            </p:childTnLst>
                          </p:cTn>
                        </p:par>
                        <p:par>
                          <p:cTn id="34" fill="hold">
                            <p:stCondLst>
                              <p:cond delay="3400"/>
                            </p:stCondLst>
                            <p:childTnLst>
                              <p:par>
                                <p:cTn id="35" presetID="22" presetClass="entr" presetSubtype="4" fill="hold" nodeType="afterEffect">
                                  <p:stCondLst>
                                    <p:cond delay="50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3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261634" y="281275"/>
            <a:ext cx="7698791" cy="388568"/>
          </a:xfrm>
        </p:spPr>
        <p:txBody>
          <a:bodyPr/>
          <a:lstStyle/>
          <a:p>
            <a:r>
              <a:rPr lang="en-US" sz="2100" dirty="0">
                <a:solidFill>
                  <a:schemeClr val="tx1"/>
                </a:solidFill>
                <a:latin typeface="Arial"/>
              </a:rPr>
              <a:t>C</a:t>
            </a:r>
            <a:r>
              <a:rPr lang="pl-PL" sz="2100" dirty="0">
                <a:solidFill>
                  <a:schemeClr val="tx1"/>
                </a:solidFill>
                <a:latin typeface="Arial"/>
              </a:rPr>
              <a:t>ORE</a:t>
            </a:r>
            <a:r>
              <a:rPr lang="en-US" sz="2100" dirty="0">
                <a:solidFill>
                  <a:schemeClr val="tx1"/>
                </a:solidFill>
                <a:latin typeface="Arial"/>
              </a:rPr>
              <a:t>+ C</a:t>
            </a:r>
            <a:r>
              <a:rPr lang="pl-PL" sz="2100" dirty="0">
                <a:solidFill>
                  <a:schemeClr val="tx1"/>
                </a:solidFill>
                <a:latin typeface="Arial"/>
              </a:rPr>
              <a:t>ONCEPT</a:t>
            </a:r>
            <a:endParaRPr lang="en-US" sz="2100" dirty="0">
              <a:solidFill>
                <a:schemeClr val="tx1"/>
              </a:solidFill>
              <a:latin typeface="Arial"/>
            </a:endParaRPr>
          </a:p>
        </p:txBody>
      </p:sp>
      <p:pic>
        <p:nvPicPr>
          <p:cNvPr id="2" name="Bild 1" descr="Fig6-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92140" y="2055990"/>
            <a:ext cx="7496635" cy="3983567"/>
          </a:xfrm>
          <a:prstGeom prst="rect">
            <a:avLst/>
          </a:prstGeom>
        </p:spPr>
      </p:pic>
      <p:pic>
        <p:nvPicPr>
          <p:cNvPr id="5" name="Bild 4" descr="Fig6-2.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579517" y="3586657"/>
            <a:ext cx="1979996" cy="172753"/>
          </a:xfrm>
          <a:prstGeom prst="rect">
            <a:avLst/>
          </a:prstGeom>
        </p:spPr>
      </p:pic>
      <p:pic>
        <p:nvPicPr>
          <p:cNvPr id="7" name="Bild 6" descr="Fig6-3.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579517" y="3242231"/>
            <a:ext cx="1979996" cy="177173"/>
          </a:xfrm>
          <a:prstGeom prst="rect">
            <a:avLst/>
          </a:prstGeom>
        </p:spPr>
      </p:pic>
      <p:pic>
        <p:nvPicPr>
          <p:cNvPr id="8" name="Bild 7" descr="Fig6-4.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579517" y="2906663"/>
            <a:ext cx="1979996" cy="168315"/>
          </a:xfrm>
          <a:prstGeom prst="rect">
            <a:avLst/>
          </a:prstGeom>
        </p:spPr>
      </p:pic>
      <p:pic>
        <p:nvPicPr>
          <p:cNvPr id="9" name="Bild 8" descr="Fig6-5.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579517" y="2557800"/>
            <a:ext cx="1979996" cy="181610"/>
          </a:xfrm>
          <a:prstGeom prst="rect">
            <a:avLst/>
          </a:prstGeom>
        </p:spPr>
      </p:pic>
      <p:pic>
        <p:nvPicPr>
          <p:cNvPr id="11" name="Bild 10" descr="Fig6-6.pn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5878911" y="2498370"/>
            <a:ext cx="2924289" cy="2642590"/>
          </a:xfrm>
          <a:prstGeom prst="rect">
            <a:avLst/>
          </a:prstGeom>
        </p:spPr>
      </p:pic>
    </p:spTree>
    <p:extLst>
      <p:ext uri="{BB962C8B-B14F-4D97-AF65-F5344CB8AC3E}">
        <p14:creationId xmlns:p14="http://schemas.microsoft.com/office/powerpoint/2010/main" val="176798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300"/>
                                        <p:tgtEl>
                                          <p:spTgt spid="5"/>
                                        </p:tgtEl>
                                      </p:cBhvr>
                                    </p:animEffect>
                                  </p:childTnLst>
                                </p:cTn>
                              </p:par>
                            </p:childTnLst>
                          </p:cTn>
                        </p:par>
                        <p:par>
                          <p:cTn id="8" fill="hold">
                            <p:stCondLst>
                              <p:cond delay="300"/>
                            </p:stCondLst>
                            <p:childTnLst>
                              <p:par>
                                <p:cTn id="9" presetID="22" presetClass="entr" presetSubtype="2" fill="hold" nodeType="afterEffect">
                                  <p:stCondLst>
                                    <p:cond delay="30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300"/>
                                        <p:tgtEl>
                                          <p:spTgt spid="7"/>
                                        </p:tgtEl>
                                      </p:cBhvr>
                                    </p:animEffect>
                                  </p:childTnLst>
                                </p:cTn>
                              </p:par>
                            </p:childTnLst>
                          </p:cTn>
                        </p:par>
                        <p:par>
                          <p:cTn id="12" fill="hold">
                            <p:stCondLst>
                              <p:cond delay="900"/>
                            </p:stCondLst>
                            <p:childTnLst>
                              <p:par>
                                <p:cTn id="13" presetID="22" presetClass="entr" presetSubtype="2" fill="hold" nodeType="afterEffect">
                                  <p:stCondLst>
                                    <p:cond delay="300"/>
                                  </p:stCondLst>
                                  <p:childTnLst>
                                    <p:set>
                                      <p:cBhvr>
                                        <p:cTn id="14" dur="1" fill="hold">
                                          <p:stCondLst>
                                            <p:cond delay="0"/>
                                          </p:stCondLst>
                                        </p:cTn>
                                        <p:tgtEl>
                                          <p:spTgt spid="8"/>
                                        </p:tgtEl>
                                        <p:attrNameLst>
                                          <p:attrName>style.visibility</p:attrName>
                                        </p:attrNameLst>
                                      </p:cBhvr>
                                      <p:to>
                                        <p:strVal val="visible"/>
                                      </p:to>
                                    </p:set>
                                    <p:animEffect transition="in" filter="wipe(right)">
                                      <p:cBhvr>
                                        <p:cTn id="15" dur="300"/>
                                        <p:tgtEl>
                                          <p:spTgt spid="8"/>
                                        </p:tgtEl>
                                      </p:cBhvr>
                                    </p:animEffect>
                                  </p:childTnLst>
                                </p:cTn>
                              </p:par>
                            </p:childTnLst>
                          </p:cTn>
                        </p:par>
                        <p:par>
                          <p:cTn id="16" fill="hold">
                            <p:stCondLst>
                              <p:cond delay="1500"/>
                            </p:stCondLst>
                            <p:childTnLst>
                              <p:par>
                                <p:cTn id="17" presetID="22" presetClass="entr" presetSubtype="2" fill="hold"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wipe(right)">
                                      <p:cBhvr>
                                        <p:cTn id="19" dur="300"/>
                                        <p:tgtEl>
                                          <p:spTgt spid="9"/>
                                        </p:tgtEl>
                                      </p:cBhvr>
                                    </p:animEffect>
                                  </p:childTnLst>
                                </p:cTn>
                              </p:par>
                            </p:childTnLst>
                          </p:cTn>
                        </p:par>
                        <p:par>
                          <p:cTn id="20" fill="hold">
                            <p:stCondLst>
                              <p:cond delay="2100"/>
                            </p:stCondLst>
                            <p:childTnLst>
                              <p:par>
                                <p:cTn id="21" presetID="1" presetClass="entr" presetSubtype="0" fill="hold" nodeType="afterEffect">
                                  <p:stCondLst>
                                    <p:cond delay="500"/>
                                  </p:stCondLst>
                                  <p:childTnLst>
                                    <p:set>
                                      <p:cBhvr>
                                        <p:cTn id="22" dur="1" fill="hold">
                                          <p:stCondLst>
                                            <p:cond delay="4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rllNpRTUcEmO2q27shS7J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thQxTWeVXkCkKHpDdKghn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thQxTWeVXkCkKHpDdKghn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thQxTWeVXkCkKHpDdKghn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v4tMOPEzq0irRqsFLljTX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v4tMOPEzq0irRqsFLljTX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thQxTWeVXkCkKHpDdKghnA"/>
</p:tagLst>
</file>

<file path=ppt/theme/theme1.xml><?xml version="1.0" encoding="utf-8"?>
<a:theme xmlns:a="http://schemas.openxmlformats.org/drawingml/2006/main" name="2013_(y)hybris_SAPco_for_standard_template">
  <a:themeElements>
    <a:clrScheme name="Benutzerdefiniert 1">
      <a:dk1>
        <a:srgbClr val="000000"/>
      </a:dk1>
      <a:lt1>
        <a:srgbClr val="FFFFFF"/>
      </a:lt1>
      <a:dk2>
        <a:srgbClr val="1246C8"/>
      </a:dk2>
      <a:lt2>
        <a:srgbClr val="5883DA"/>
      </a:lt2>
      <a:accent1>
        <a:srgbClr val="BCCDF0"/>
      </a:accent1>
      <a:accent2>
        <a:srgbClr val="BEBEBE"/>
      </a:accent2>
      <a:accent3>
        <a:srgbClr val="DCDCDC"/>
      </a:accent3>
      <a:accent4>
        <a:srgbClr val="A7DC46"/>
      </a:accent4>
      <a:accent5>
        <a:srgbClr val="D5F0B9"/>
      </a:accent5>
      <a:accent6>
        <a:srgbClr val="FFF232"/>
      </a:accent6>
      <a:hlink>
        <a:srgbClr val="000000"/>
      </a:hlink>
      <a:folHlink>
        <a:srgbClr val="000000"/>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a:noFill/>
        </a:ln>
        <a:effectLst/>
      </a:spPr>
      <a:bodyPr rtlCol="0" anchor="ctr"/>
      <a:lstStyle>
        <a:defPPr algn="ctr">
          <a:tabLst>
            <a:tab pos="723900" algn="l"/>
            <a:tab pos="1447800" algn="l"/>
            <a:tab pos="2171700" algn="l"/>
            <a:tab pos="2895600" algn="l"/>
            <a:tab pos="3619500" algn="l"/>
            <a:tab pos="4343400" algn="l"/>
            <a:tab pos="5067300" algn="l"/>
            <a:tab pos="5791200" algn="l"/>
          </a:tabLst>
          <a:defRPr sz="1800" b="1" dirty="0">
            <a:solidFill>
              <a:schemeClr val="bg1"/>
            </a:solidFill>
            <a:latin typeface="+mn-lt"/>
          </a:defRPr>
        </a:defPPr>
      </a:lstStyle>
      <a:style>
        <a:lnRef idx="1">
          <a:schemeClr val="accent6"/>
        </a:lnRef>
        <a:fillRef idx="2">
          <a:schemeClr val="accent6"/>
        </a:fillRef>
        <a:effectRef idx="1">
          <a:schemeClr val="accent6"/>
        </a:effectRef>
        <a:fontRef idx="minor">
          <a:schemeClr val="dk1"/>
        </a:fontRef>
      </a:style>
    </a:spDef>
    <a:lnDef>
      <a:spPr bwMode="auto">
        <a:solidFill>
          <a:schemeClr val="bg2"/>
        </a:solidFill>
        <a:ln w="28575" cap="flat" cmpd="sng" algn="ctr">
          <a:solidFill>
            <a:srgbClr val="7E858D"/>
          </a:solidFill>
          <a:prstDash val="solid"/>
          <a:round/>
          <a:headEnd type="none" w="med" len="med"/>
          <a:tailEnd type="none" w="med" len="med"/>
        </a:ln>
        <a:effectLst/>
      </a:spPr>
      <a:bodyPr/>
      <a:lstStyle/>
    </a:lnDef>
    <a:txDef>
      <a:spPr/>
      <a:bodyPr lIns="0" anchor="ctr" anchorCtr="0"/>
      <a:lstStyle>
        <a:defPPr>
          <a:defRPr smtClean="0"/>
        </a:defPPr>
      </a:lstStyle>
    </a:txDef>
  </a:objectDefaults>
  <a:extraClrSchemeLst>
    <a:extraClrScheme>
      <a:clrScheme name="default 1">
        <a:dk1>
          <a:srgbClr val="000000"/>
        </a:dk1>
        <a:lt1>
          <a:srgbClr val="FFFFFF"/>
        </a:lt1>
        <a:dk2>
          <a:srgbClr val="999999"/>
        </a:dk2>
        <a:lt2>
          <a:srgbClr val="FFFFFF"/>
        </a:lt2>
        <a:accent1>
          <a:srgbClr val="CCCCCC"/>
        </a:accent1>
        <a:accent2>
          <a:srgbClr val="96B4D7"/>
        </a:accent2>
        <a:accent3>
          <a:srgbClr val="FFFFFF"/>
        </a:accent3>
        <a:accent4>
          <a:srgbClr val="000000"/>
        </a:accent4>
        <a:accent5>
          <a:srgbClr val="E2E2E2"/>
        </a:accent5>
        <a:accent6>
          <a:srgbClr val="87A3C3"/>
        </a:accent6>
        <a:hlink>
          <a:srgbClr val="3366AA"/>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enutzerdefiniert 1">
    <a:dk1>
      <a:srgbClr val="000000"/>
    </a:dk1>
    <a:lt1>
      <a:srgbClr val="FFFFFF"/>
    </a:lt1>
    <a:dk2>
      <a:srgbClr val="1246C8"/>
    </a:dk2>
    <a:lt2>
      <a:srgbClr val="5883DA"/>
    </a:lt2>
    <a:accent1>
      <a:srgbClr val="BCCDF0"/>
    </a:accent1>
    <a:accent2>
      <a:srgbClr val="BEBEBE"/>
    </a:accent2>
    <a:accent3>
      <a:srgbClr val="DCDCDC"/>
    </a:accent3>
    <a:accent4>
      <a:srgbClr val="A7DC46"/>
    </a:accent4>
    <a:accent5>
      <a:srgbClr val="D5F0B9"/>
    </a:accent5>
    <a:accent6>
      <a:srgbClr val="FFF232"/>
    </a:accent6>
    <a:hlink>
      <a:srgbClr val="000000"/>
    </a:hlink>
    <a:folHlink>
      <a:srgbClr val="000000"/>
    </a:folHlink>
  </a:clrScheme>
</a:themeOverride>
</file>

<file path=ppt/theme/themeOverride2.xml><?xml version="1.0" encoding="utf-8"?>
<a:themeOverride xmlns:a="http://schemas.openxmlformats.org/drawingml/2006/main">
  <a:clrScheme name="Benutzerdefiniert 1">
    <a:dk1>
      <a:srgbClr val="000000"/>
    </a:dk1>
    <a:lt1>
      <a:srgbClr val="FFFFFF"/>
    </a:lt1>
    <a:dk2>
      <a:srgbClr val="1246C8"/>
    </a:dk2>
    <a:lt2>
      <a:srgbClr val="5883DA"/>
    </a:lt2>
    <a:accent1>
      <a:srgbClr val="BCCDF0"/>
    </a:accent1>
    <a:accent2>
      <a:srgbClr val="BEBEBE"/>
    </a:accent2>
    <a:accent3>
      <a:srgbClr val="DCDCDC"/>
    </a:accent3>
    <a:accent4>
      <a:srgbClr val="A7DC46"/>
    </a:accent4>
    <a:accent5>
      <a:srgbClr val="D5F0B9"/>
    </a:accent5>
    <a:accent6>
      <a:srgbClr val="FFF232"/>
    </a:accent6>
    <a:hlink>
      <a:srgbClr val="0000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
  <TotalTime>0</TotalTime>
  <Words>9469</Words>
  <Application>Microsoft Office PowerPoint</Application>
  <PresentationFormat>On-screen Show (4:3)</PresentationFormat>
  <Paragraphs>723</Paragraphs>
  <Slides>51</Slides>
  <Notes>50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7" baseType="lpstr">
      <vt:lpstr>Arial</vt:lpstr>
      <vt:lpstr>Calibri</vt:lpstr>
      <vt:lpstr>DINOT-Bold</vt:lpstr>
      <vt:lpstr>Wingdings</vt:lpstr>
      <vt:lpstr>2013_(y)hybris_SAPco_for_standard_template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TKZ</dc:creator>
  <cp:lastModifiedBy>Signoret, Coraly</cp:lastModifiedBy>
  <cp:revision>173</cp:revision>
  <dcterms:created xsi:type="dcterms:W3CDTF">2014-07-18T09:49:58Z</dcterms:created>
  <dcterms:modified xsi:type="dcterms:W3CDTF">2014-10-07T12:19:47Z</dcterms:modified>
</cp:coreProperties>
</file>